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49"/>
  </p:notesMasterIdLst>
  <p:sldIdLst>
    <p:sldId id="256" r:id="rId2"/>
    <p:sldId id="366" r:id="rId3"/>
    <p:sldId id="272" r:id="rId4"/>
    <p:sldId id="369" r:id="rId5"/>
    <p:sldId id="372" r:id="rId6"/>
    <p:sldId id="394" r:id="rId7"/>
    <p:sldId id="395" r:id="rId8"/>
    <p:sldId id="396" r:id="rId9"/>
    <p:sldId id="397" r:id="rId10"/>
    <p:sldId id="398" r:id="rId11"/>
    <p:sldId id="400" r:id="rId12"/>
    <p:sldId id="401" r:id="rId13"/>
    <p:sldId id="437" r:id="rId14"/>
    <p:sldId id="403" r:id="rId15"/>
    <p:sldId id="438" r:id="rId16"/>
    <p:sldId id="439" r:id="rId17"/>
    <p:sldId id="404" r:id="rId18"/>
    <p:sldId id="405" r:id="rId19"/>
    <p:sldId id="406" r:id="rId20"/>
    <p:sldId id="407" r:id="rId21"/>
    <p:sldId id="381" r:id="rId22"/>
    <p:sldId id="382" r:id="rId23"/>
    <p:sldId id="383" r:id="rId24"/>
    <p:sldId id="384" r:id="rId25"/>
    <p:sldId id="385" r:id="rId26"/>
    <p:sldId id="386" r:id="rId27"/>
    <p:sldId id="387" r:id="rId28"/>
    <p:sldId id="388" r:id="rId29"/>
    <p:sldId id="389" r:id="rId30"/>
    <p:sldId id="390" r:id="rId31"/>
    <p:sldId id="391" r:id="rId32"/>
    <p:sldId id="392" r:id="rId33"/>
    <p:sldId id="393" r:id="rId34"/>
    <p:sldId id="408" r:id="rId35"/>
    <p:sldId id="409" r:id="rId36"/>
    <p:sldId id="410" r:id="rId37"/>
    <p:sldId id="411" r:id="rId38"/>
    <p:sldId id="412" r:id="rId39"/>
    <p:sldId id="413" r:id="rId40"/>
    <p:sldId id="414" r:id="rId41"/>
    <p:sldId id="415" r:id="rId42"/>
    <p:sldId id="416" r:id="rId43"/>
    <p:sldId id="417" r:id="rId44"/>
    <p:sldId id="257" r:id="rId45"/>
    <p:sldId id="258" r:id="rId46"/>
    <p:sldId id="302" r:id="rId47"/>
    <p:sldId id="259" r:id="rId48"/>
    <p:sldId id="260" r:id="rId49"/>
    <p:sldId id="261" r:id="rId50"/>
    <p:sldId id="380" r:id="rId51"/>
    <p:sldId id="304" r:id="rId52"/>
    <p:sldId id="262" r:id="rId53"/>
    <p:sldId id="263" r:id="rId54"/>
    <p:sldId id="264" r:id="rId55"/>
    <p:sldId id="265" r:id="rId56"/>
    <p:sldId id="355" r:id="rId57"/>
    <p:sldId id="356" r:id="rId58"/>
    <p:sldId id="357" r:id="rId59"/>
    <p:sldId id="358" r:id="rId60"/>
    <p:sldId id="35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309"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7" r:id="rId98"/>
    <p:sldId id="328" r:id="rId99"/>
    <p:sldId id="329" r:id="rId100"/>
    <p:sldId id="330" r:id="rId101"/>
    <p:sldId id="331" r:id="rId102"/>
    <p:sldId id="332" r:id="rId103"/>
    <p:sldId id="333" r:id="rId104"/>
    <p:sldId id="334" r:id="rId105"/>
    <p:sldId id="335" r:id="rId106"/>
    <p:sldId id="336" r:id="rId107"/>
    <p:sldId id="339" r:id="rId108"/>
    <p:sldId id="340" r:id="rId109"/>
    <p:sldId id="341" r:id="rId110"/>
    <p:sldId id="342" r:id="rId111"/>
    <p:sldId id="343" r:id="rId112"/>
    <p:sldId id="344" r:id="rId113"/>
    <p:sldId id="345" r:id="rId114"/>
    <p:sldId id="346" r:id="rId115"/>
    <p:sldId id="347" r:id="rId116"/>
    <p:sldId id="348" r:id="rId117"/>
    <p:sldId id="349" r:id="rId118"/>
    <p:sldId id="350" r:id="rId119"/>
    <p:sldId id="351" r:id="rId120"/>
    <p:sldId id="352" r:id="rId121"/>
    <p:sldId id="353" r:id="rId122"/>
    <p:sldId id="266" r:id="rId123"/>
    <p:sldId id="267" r:id="rId124"/>
    <p:sldId id="268" r:id="rId125"/>
    <p:sldId id="269" r:id="rId126"/>
    <p:sldId id="270" r:id="rId127"/>
    <p:sldId id="271" r:id="rId128"/>
    <p:sldId id="418" r:id="rId129"/>
    <p:sldId id="419" r:id="rId130"/>
    <p:sldId id="420" r:id="rId131"/>
    <p:sldId id="421" r:id="rId132"/>
    <p:sldId id="422" r:id="rId133"/>
    <p:sldId id="423" r:id="rId134"/>
    <p:sldId id="424" r:id="rId135"/>
    <p:sldId id="425" r:id="rId136"/>
    <p:sldId id="426" r:id="rId137"/>
    <p:sldId id="427" r:id="rId138"/>
    <p:sldId id="428" r:id="rId139"/>
    <p:sldId id="429" r:id="rId140"/>
    <p:sldId id="430" r:id="rId141"/>
    <p:sldId id="431" r:id="rId142"/>
    <p:sldId id="432" r:id="rId143"/>
    <p:sldId id="433" r:id="rId144"/>
    <p:sldId id="434" r:id="rId145"/>
    <p:sldId id="435" r:id="rId146"/>
    <p:sldId id="436" r:id="rId147"/>
    <p:sldId id="354" r:id="rId1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A88A"/>
    <a:srgbClr val="B7A96D"/>
    <a:srgbClr val="2BD92B"/>
    <a:srgbClr val="29D131"/>
    <a:srgbClr val="56C4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74" autoAdjust="0"/>
    <p:restoredTop sz="69702" autoAdjust="0"/>
  </p:normalViewPr>
  <p:slideViewPr>
    <p:cSldViewPr>
      <p:cViewPr varScale="1">
        <p:scale>
          <a:sx n="55" d="100"/>
          <a:sy n="55" d="100"/>
        </p:scale>
        <p:origin x="616" y="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6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9.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70.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7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7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wmf"/><Relationship Id="rId5" Type="http://schemas.openxmlformats.org/officeDocument/2006/relationships/image" Target="../media/image52.png"/><Relationship Id="rId4"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2.png"/><Relationship Id="rId1" Type="http://schemas.openxmlformats.org/officeDocument/2006/relationships/image" Target="../media/image54.wmf"/><Relationship Id="rId5" Type="http://schemas.openxmlformats.org/officeDocument/2006/relationships/image" Target="../media/image47.png"/><Relationship Id="rId4"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848720-ED4C-4A5D-BD7F-51735C2D9FA5}" type="datetimeFigureOut">
              <a:rPr lang="zh-CN" altLang="en-US" smtClean="0"/>
              <a:pPr/>
              <a:t>2019/9/23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CA7772-72F1-471F-A69C-9D4EE795E875}" type="slidenum">
              <a:rPr lang="zh-CN" altLang="en-US" smtClean="0"/>
              <a:pPr/>
              <a:t>‹#›</a:t>
            </a:fld>
            <a:endParaRPr lang="zh-CN" altLang="en-US"/>
          </a:p>
        </p:txBody>
      </p:sp>
    </p:spTree>
    <p:extLst>
      <p:ext uri="{BB962C8B-B14F-4D97-AF65-F5344CB8AC3E}">
        <p14:creationId xmlns:p14="http://schemas.microsoft.com/office/powerpoint/2010/main" val="450198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9%A2%9C%E8%89%B2%E7%A9%BA%E9%97%B4"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baike.baidu.com/item/%E5%85%89%E8%B0%B1%E8%89%B2"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6%95%B0%E5%AD%A6%E6%96%B9%E6%B3%95"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baike.baidu.com/item/%E7%9B%AE%E5%89%8D/948891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5%9B%BD%E9%99%85" TargetMode="External"/><Relationship Id="rId7" Type="http://schemas.openxmlformats.org/officeDocument/2006/relationships/hyperlink" Target="https://baike.baidu.com/item/%E4%BA%8E%E7%BA%A2"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baike.baidu.com/item/%E9%A2%9C%E8%89%B2%E6%A8%A1%E5%9E%8B" TargetMode="External"/><Relationship Id="rId5" Type="http://schemas.openxmlformats.org/officeDocument/2006/relationships/hyperlink" Target="https://baike.baidu.com/item/%E4%B8%89%E5%9F%BA%E8%89%B2" TargetMode="External"/><Relationship Id="rId4" Type="http://schemas.openxmlformats.org/officeDocument/2006/relationships/hyperlink" Target="https://baike.baidu.com/item/%E7%90%86%E6%83%B3/407"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71BD9858-CB7E-45D8-B632-37EB58CB001B}" type="slidenum">
              <a:rPr lang="en-US" altLang="zh-CN" sz="1200"/>
              <a:pPr/>
              <a:t>2</a:t>
            </a:fld>
            <a:endParaRPr lang="en-US" altLang="zh-CN" sz="120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606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ED17C0A-6C99-4DB7-BB24-B0EB9D9A95B0}" type="slidenum">
              <a:rPr lang="en-US" altLang="zh-CN">
                <a:latin typeface="Times New Roman" charset="0"/>
              </a:rPr>
              <a:pPr/>
              <a:t>15</a:t>
            </a:fld>
            <a:endParaRPr lang="en-US" altLang="zh-CN">
              <a:latin typeface="Times New Roman"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、所有的坐标轴都不在这个实心锥体内；</a:t>
            </a: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 相应于没有光照的黑色位于坐标的原点；</a:t>
            </a:r>
          </a:p>
          <a:p>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、曲线的边界代表纯光谱色的三基色刺激值，这个边界叫做光谱轨迹（</a:t>
            </a:r>
            <a:r>
              <a:rPr lang="en-US" altLang="zh-CN" sz="1200" b="0" i="0" kern="1200" dirty="0" smtClean="0">
                <a:solidFill>
                  <a:schemeClr val="tx1"/>
                </a:solidFill>
                <a:effectLst/>
                <a:latin typeface="+mn-lt"/>
                <a:ea typeface="+mn-ea"/>
                <a:cs typeface="+mn-cs"/>
              </a:rPr>
              <a:t>spectral locus</a:t>
            </a:r>
            <a:r>
              <a:rPr lang="zh-CN" altLang="en-US"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、光谱轨迹上的波长是单一的，因此其数值表示可能达到的最大饱和度；</a:t>
            </a:r>
          </a:p>
          <a:p>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、所有的可见光都在锥体上。</a:t>
            </a:r>
          </a:p>
          <a:p>
            <a:endParaRPr lang="en-US" altLang="zh-CN" dirty="0" smtClean="0">
              <a:latin typeface="Times New Roman" charset="0"/>
            </a:endParaRPr>
          </a:p>
        </p:txBody>
      </p:sp>
    </p:spTree>
    <p:extLst>
      <p:ext uri="{BB962C8B-B14F-4D97-AF65-F5344CB8AC3E}">
        <p14:creationId xmlns:p14="http://schemas.microsoft.com/office/powerpoint/2010/main" val="35701127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50F2181-EA71-4613-9073-9BCDEF9B2C4E}" type="slidenum">
              <a:rPr lang="en-US" altLang="zh-CN" sz="1200"/>
              <a:pPr/>
              <a:t>133</a:t>
            </a:fld>
            <a:endParaRPr lang="en-US" altLang="zh-CN" sz="1200"/>
          </a:p>
        </p:txBody>
      </p:sp>
      <p:sp>
        <p:nvSpPr>
          <p:cNvPr id="102403" name="Rectangle 2"/>
          <p:cNvSpPr>
            <a:spLocks noRo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20519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B502A0E-C343-4C8B-BDF3-9E794FE84887}" type="slidenum">
              <a:rPr lang="en-US" altLang="zh-CN" sz="1200"/>
              <a:pPr/>
              <a:t>134</a:t>
            </a:fld>
            <a:endParaRPr lang="en-US" altLang="zh-CN" sz="1200"/>
          </a:p>
        </p:txBody>
      </p:sp>
      <p:sp>
        <p:nvSpPr>
          <p:cNvPr id="103427" name="Rectangle 2"/>
          <p:cNvSpPr>
            <a:spLocks noRo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21919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93D8863-5E01-4BE5-BDBA-643BC13DF053}" type="slidenum">
              <a:rPr lang="en-US" altLang="zh-CN" sz="1200"/>
              <a:pPr/>
              <a:t>135</a:t>
            </a:fld>
            <a:endParaRPr lang="en-US" altLang="zh-CN" sz="1200"/>
          </a:p>
        </p:txBody>
      </p:sp>
      <p:sp>
        <p:nvSpPr>
          <p:cNvPr id="104451" name="Rectangle 2"/>
          <p:cNvSpPr>
            <a:spLocks noRo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01930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26B3587C-CBBA-4ABE-BAD8-DED90E7A217B}" type="slidenum">
              <a:rPr lang="en-US" altLang="zh-CN" sz="1200"/>
              <a:pPr/>
              <a:t>136</a:t>
            </a:fld>
            <a:endParaRPr lang="en-US" altLang="zh-CN" sz="1200"/>
          </a:p>
        </p:txBody>
      </p:sp>
      <p:sp>
        <p:nvSpPr>
          <p:cNvPr id="105475" name="Rectangle 2"/>
          <p:cNvSpPr>
            <a:spLocks noRot="1" noChangeArrowheads="1" noTextEdit="1"/>
          </p:cNvSpPr>
          <p:nvPr>
            <p:ph type="sldImg"/>
          </p:nvPr>
        </p:nvSpPr>
        <p:spPr>
          <a:ln/>
        </p:spPr>
      </p:sp>
      <p:sp>
        <p:nvSpPr>
          <p:cNvPr id="10547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13444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6438218C-D421-4CBF-A1C8-F7C017756D15}" type="slidenum">
              <a:rPr lang="en-US" altLang="zh-CN" sz="1200"/>
              <a:pPr/>
              <a:t>137</a:t>
            </a:fld>
            <a:endParaRPr lang="en-US" altLang="zh-CN" sz="1200"/>
          </a:p>
        </p:txBody>
      </p:sp>
      <p:sp>
        <p:nvSpPr>
          <p:cNvPr id="106499" name="Rectangle 2"/>
          <p:cNvSpPr>
            <a:spLocks noRot="1" noChangeArrowheads="1" noTextEdit="1"/>
          </p:cNvSpPr>
          <p:nvPr>
            <p:ph type="sldImg"/>
          </p:nvPr>
        </p:nvSpPr>
        <p:spPr>
          <a:ln/>
        </p:spPr>
      </p:sp>
      <p:sp>
        <p:nvSpPr>
          <p:cNvPr id="10650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35941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2E6C574-4181-434B-A4AC-87A9D1544337}" type="slidenum">
              <a:rPr lang="en-US" altLang="zh-CN" sz="1200"/>
              <a:pPr/>
              <a:t>138</a:t>
            </a:fld>
            <a:endParaRPr lang="en-US" altLang="zh-CN" sz="1200"/>
          </a:p>
        </p:txBody>
      </p:sp>
      <p:sp>
        <p:nvSpPr>
          <p:cNvPr id="107523" name="Rectangle 2"/>
          <p:cNvSpPr>
            <a:spLocks noRo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5916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D92063FF-0BCA-4697-ACF5-477B36D3A00A}" type="slidenum">
              <a:rPr lang="en-US" altLang="zh-CN" sz="1200"/>
              <a:pPr/>
              <a:t>139</a:t>
            </a:fld>
            <a:endParaRPr lang="en-US" altLang="zh-CN" sz="1200"/>
          </a:p>
        </p:txBody>
      </p:sp>
      <p:sp>
        <p:nvSpPr>
          <p:cNvPr id="108547" name="Rectangle 2"/>
          <p:cNvSpPr>
            <a:spLocks noRot="1" noChangeArrowheads="1" noTextEdit="1"/>
          </p:cNvSpPr>
          <p:nvPr>
            <p:ph type="sldImg"/>
          </p:nvPr>
        </p:nvSpPr>
        <p:spPr>
          <a:ln/>
        </p:spPr>
      </p:sp>
      <p:sp>
        <p:nvSpPr>
          <p:cNvPr id="10854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45142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15012FED-D90F-44FF-A054-B1D1A4E75A33}" type="slidenum">
              <a:rPr lang="en-US" altLang="zh-CN" sz="1200"/>
              <a:pPr/>
              <a:t>140</a:t>
            </a:fld>
            <a:endParaRPr lang="en-US" altLang="zh-CN" sz="1200"/>
          </a:p>
        </p:txBody>
      </p:sp>
      <p:sp>
        <p:nvSpPr>
          <p:cNvPr id="109571" name="Rectangle 2"/>
          <p:cNvSpPr>
            <a:spLocks noRo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5386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68BB23A5-6B77-45D8-A3DB-FB6BF3FCA9C7}" type="slidenum">
              <a:rPr lang="en-US" altLang="zh-CN" sz="1200"/>
              <a:pPr/>
              <a:t>141</a:t>
            </a:fld>
            <a:endParaRPr lang="en-US" altLang="zh-CN" sz="1200"/>
          </a:p>
        </p:txBody>
      </p:sp>
      <p:sp>
        <p:nvSpPr>
          <p:cNvPr id="110595" name="Rectangle 2"/>
          <p:cNvSpPr>
            <a:spLocks noRo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90277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D9C77547-4D4B-43A2-B3D7-84AADCFB0418}" type="slidenum">
              <a:rPr lang="en-US" altLang="zh-CN" sz="1200"/>
              <a:pPr/>
              <a:t>142</a:t>
            </a:fld>
            <a:endParaRPr lang="en-US" altLang="zh-CN" sz="1200"/>
          </a:p>
        </p:txBody>
      </p:sp>
      <p:sp>
        <p:nvSpPr>
          <p:cNvPr id="111619" name="Rectangle 2"/>
          <p:cNvSpPr>
            <a:spLocks noRo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751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ED17C0A-6C99-4DB7-BB24-B0EB9D9A95B0}" type="slidenum">
              <a:rPr lang="en-US" altLang="zh-CN">
                <a:latin typeface="Times New Roman" charset="0"/>
              </a:rPr>
              <a:pPr/>
              <a:t>16</a:t>
            </a:fld>
            <a:endParaRPr lang="en-US" altLang="zh-CN">
              <a:latin typeface="Times New Roman"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表示红色分量，</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表示绿色</a:t>
            </a:r>
            <a:r>
              <a:rPr lang="en-US" altLang="zh-CN" sz="1200" b="0" i="0" kern="1200" dirty="0" smtClean="0">
                <a:solidFill>
                  <a:schemeClr val="tx1"/>
                </a:solidFill>
                <a:effectLst/>
                <a:latin typeface="+mn-lt"/>
                <a:ea typeface="+mn-ea"/>
                <a:cs typeface="+mn-cs"/>
              </a:rPr>
              <a:t>CIE 1931 </a:t>
            </a:r>
            <a:r>
              <a:rPr lang="zh-CN" altLang="en-US" sz="1200" b="0" i="0" kern="1200" dirty="0" smtClean="0">
                <a:solidFill>
                  <a:schemeClr val="tx1"/>
                </a:solidFill>
                <a:effectLst/>
                <a:latin typeface="+mn-lt"/>
                <a:ea typeface="+mn-ea"/>
                <a:cs typeface="+mn-cs"/>
              </a:rPr>
              <a:t>色彩空间色度图分量。</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E</a:t>
            </a:r>
            <a:r>
              <a:rPr lang="zh-CN" altLang="en-US" sz="1200" b="0" i="0" kern="1200" dirty="0" smtClean="0">
                <a:solidFill>
                  <a:schemeClr val="tx1"/>
                </a:solidFill>
                <a:effectLst/>
                <a:latin typeface="+mn-lt"/>
                <a:ea typeface="+mn-ea"/>
                <a:cs typeface="+mn-cs"/>
              </a:rPr>
              <a:t>点代表白光，它的坐标为（</a:t>
            </a:r>
            <a:r>
              <a:rPr lang="en-US" altLang="zh-CN" sz="1200" b="0" i="0" kern="1200" dirty="0" smtClean="0">
                <a:solidFill>
                  <a:schemeClr val="tx1"/>
                </a:solidFill>
                <a:effectLst/>
                <a:latin typeface="+mn-lt"/>
                <a:ea typeface="+mn-ea"/>
                <a:cs typeface="+mn-cs"/>
              </a:rPr>
              <a:t>0.33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0.33</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环绕在</a:t>
            </a:r>
            <a:r>
              <a:rPr lang="zh-CN" altLang="en-US" sz="1200" b="0" i="0" u="none" strike="noStrike" kern="1200" dirty="0" smtClean="0">
                <a:solidFill>
                  <a:schemeClr val="tx1"/>
                </a:solidFill>
                <a:effectLst/>
                <a:latin typeface="+mn-lt"/>
                <a:ea typeface="+mn-ea"/>
                <a:cs typeface="+mn-cs"/>
                <a:hlinkClick r:id="rId3"/>
              </a:rPr>
              <a:t>颜色空间</a:t>
            </a:r>
            <a:r>
              <a:rPr lang="zh-CN" altLang="en-US" sz="1200" b="0" i="0" kern="1200" dirty="0" smtClean="0">
                <a:solidFill>
                  <a:schemeClr val="tx1"/>
                </a:solidFill>
                <a:effectLst/>
                <a:latin typeface="+mn-lt"/>
                <a:ea typeface="+mn-ea"/>
                <a:cs typeface="+mn-cs"/>
              </a:rPr>
              <a:t>边沿的颜色是</a:t>
            </a:r>
            <a:r>
              <a:rPr lang="zh-CN" altLang="en-US" sz="1200" b="0" i="0" u="none" strike="noStrike" kern="1200" dirty="0" smtClean="0">
                <a:solidFill>
                  <a:schemeClr val="tx1"/>
                </a:solidFill>
                <a:effectLst/>
                <a:latin typeface="+mn-lt"/>
                <a:ea typeface="+mn-ea"/>
                <a:cs typeface="+mn-cs"/>
                <a:hlinkClick r:id="rId4"/>
              </a:rPr>
              <a:t>光谱色</a:t>
            </a:r>
            <a:r>
              <a:rPr lang="zh-CN" altLang="en-US" sz="1200" b="0" i="0" kern="1200" dirty="0" smtClean="0">
                <a:solidFill>
                  <a:schemeClr val="tx1"/>
                </a:solidFill>
                <a:effectLst/>
                <a:latin typeface="+mn-lt"/>
                <a:ea typeface="+mn-ea"/>
                <a:cs typeface="+mn-cs"/>
              </a:rPr>
              <a:t>，边界代表光谱色的最大饱和度，边界上的数字表示光谱色的波长，其轮廓包含所有的感知色调。</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所有单色光都位于舌形曲线上，这条曲线就是单色轨迹，曲线旁标注的数字是单色（或称光谱色）光的波长值；自然界中各种实际颜色都位于这条闭合曲线内；</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RGB</a:t>
            </a:r>
            <a:r>
              <a:rPr lang="zh-CN" altLang="en-US" sz="1200" b="0" i="0" kern="1200" dirty="0" smtClean="0">
                <a:solidFill>
                  <a:schemeClr val="tx1"/>
                </a:solidFill>
                <a:effectLst/>
                <a:latin typeface="+mn-lt"/>
                <a:ea typeface="+mn-ea"/>
                <a:cs typeface="+mn-cs"/>
              </a:rPr>
              <a:t>系统中选用的物理三基色在色度图的舌形曲线上。</a:t>
            </a:r>
            <a:endParaRPr lang="en-US" altLang="zh-CN" dirty="0" smtClean="0">
              <a:latin typeface="Times New Roman" charset="0"/>
            </a:endParaRPr>
          </a:p>
        </p:txBody>
      </p:sp>
    </p:spTree>
    <p:extLst>
      <p:ext uri="{BB962C8B-B14F-4D97-AF65-F5344CB8AC3E}">
        <p14:creationId xmlns:p14="http://schemas.microsoft.com/office/powerpoint/2010/main" val="22894541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B3D6AEC-025E-42EA-9A3C-1B60E17222B8}" type="slidenum">
              <a:rPr lang="en-US" altLang="zh-CN" sz="1200"/>
              <a:pPr/>
              <a:t>143</a:t>
            </a:fld>
            <a:endParaRPr lang="en-US" altLang="zh-CN" sz="1200"/>
          </a:p>
        </p:txBody>
      </p:sp>
      <p:sp>
        <p:nvSpPr>
          <p:cNvPr id="112643" name="Rectangle 2"/>
          <p:cNvSpPr>
            <a:spLocks noRo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09697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D67EEA1-79DF-4470-B32C-CA81F2B995D9}" type="slidenum">
              <a:rPr lang="en-US" altLang="zh-CN" sz="1200"/>
              <a:pPr/>
              <a:t>144</a:t>
            </a:fld>
            <a:endParaRPr lang="en-US" altLang="zh-CN" sz="1200"/>
          </a:p>
        </p:txBody>
      </p:sp>
      <p:sp>
        <p:nvSpPr>
          <p:cNvPr id="113667" name="Rectangle 2"/>
          <p:cNvSpPr>
            <a:spLocks noRo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10759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DADBFF18-F8EE-4D0B-BB5E-624544BD00A5}" type="slidenum">
              <a:rPr lang="en-US" altLang="zh-CN" sz="1200"/>
              <a:pPr/>
              <a:t>145</a:t>
            </a:fld>
            <a:endParaRPr lang="en-US" altLang="zh-CN" sz="1200"/>
          </a:p>
        </p:txBody>
      </p:sp>
      <p:sp>
        <p:nvSpPr>
          <p:cNvPr id="114691" name="Rectangle 2"/>
          <p:cNvSpPr>
            <a:spLocks noRo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8161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1D20AC9E-EAB1-4969-B0CC-E371BF5920AE}" type="slidenum">
              <a:rPr lang="en-US" altLang="zh-CN" sz="1200"/>
              <a:pPr/>
              <a:t>146</a:t>
            </a:fld>
            <a:endParaRPr lang="en-US" altLang="zh-CN" sz="1200"/>
          </a:p>
        </p:txBody>
      </p:sp>
      <p:sp>
        <p:nvSpPr>
          <p:cNvPr id="115715" name="Rectangle 2"/>
          <p:cNvSpPr>
            <a:spLocks noRo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36686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8B30B8-B834-456E-8146-A656F68C277A}" type="slidenum">
              <a:rPr lang="zh-CN" altLang="en-US"/>
              <a:pPr/>
              <a:t>147</a:t>
            </a:fld>
            <a:endParaRPr lang="en-US" altLang="zh-CN"/>
          </a:p>
        </p:txBody>
      </p:sp>
      <p:sp>
        <p:nvSpPr>
          <p:cNvPr id="497666" name="Rectangle 2"/>
          <p:cNvSpPr>
            <a:spLocks noGrp="1" noRot="1" noChangeAspect="1" noChangeArrowheads="1" noTextEdit="1"/>
          </p:cNvSpPr>
          <p:nvPr>
            <p:ph type="sldImg"/>
          </p:nvPr>
        </p:nvSpPr>
        <p:spPr bwMode="auto">
          <a:xfrm>
            <a:off x="1143000" y="687388"/>
            <a:ext cx="4572000" cy="3429000"/>
          </a:xfrm>
          <a:prstGeom prst="rect">
            <a:avLst/>
          </a:prstGeom>
          <a:solidFill>
            <a:srgbClr val="FFFFFF"/>
          </a:solidFill>
          <a:ln>
            <a:solidFill>
              <a:srgbClr val="000000"/>
            </a:solidFill>
            <a:miter lim="800000"/>
            <a:headEnd/>
            <a:tailEnd/>
          </a:ln>
        </p:spPr>
      </p:sp>
      <p:sp>
        <p:nvSpPr>
          <p:cNvPr id="497667" name="Rectangle 3"/>
          <p:cNvSpPr>
            <a:spLocks noGrp="1" noChangeArrowheads="1"/>
          </p:cNvSpPr>
          <p:nvPr>
            <p:ph type="body" idx="1"/>
          </p:nvPr>
        </p:nvSpPr>
        <p:spPr bwMode="auto">
          <a:xfrm>
            <a:off x="913947" y="4343798"/>
            <a:ext cx="5030107" cy="4113609"/>
          </a:xfrm>
          <a:prstGeom prst="rect">
            <a:avLst/>
          </a:prstGeom>
          <a:solidFill>
            <a:srgbClr val="FFFFFF"/>
          </a:solidFill>
          <a:ln>
            <a:solidFill>
              <a:srgbClr val="000000"/>
            </a:solidFill>
            <a:miter lim="800000"/>
            <a:headEnd/>
            <a:tailEnd/>
          </a:ln>
        </p:spPr>
        <p:txBody>
          <a:bodyPr/>
          <a:lstStyle/>
          <a:p>
            <a:r>
              <a:rPr lang="zh-CN" altLang="en-US" dirty="0"/>
              <a:t>惯性 </a:t>
            </a:r>
            <a:r>
              <a:rPr lang="en-US" altLang="zh-CN" dirty="0"/>
              <a:t>inertia</a:t>
            </a:r>
          </a:p>
        </p:txBody>
      </p:sp>
    </p:spTree>
    <p:extLst>
      <p:ext uri="{BB962C8B-B14F-4D97-AF65-F5344CB8AC3E}">
        <p14:creationId xmlns:p14="http://schemas.microsoft.com/office/powerpoint/2010/main" val="237093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F6532289-3BC3-4E53-A770-38679C562061}" type="slidenum">
              <a:rPr lang="en-US" altLang="zh-CN" sz="1200"/>
              <a:pPr/>
              <a:t>17</a:t>
            </a:fld>
            <a:endParaRPr lang="en-US" altLang="zh-CN" sz="12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
            </a:r>
            <a:br>
              <a:rPr lang="zh-CN" altLang="en-US" dirty="0" smtClean="0"/>
            </a:br>
            <a:r>
              <a:rPr lang="zh-CN" altLang="en-US" dirty="0" smtClean="0"/>
              <a:t>虹膜</a:t>
            </a:r>
            <a:r>
              <a:rPr lang="en-US" altLang="zh-CN" dirty="0" smtClean="0"/>
              <a:t>-</a:t>
            </a:r>
            <a:r>
              <a:rPr lang="zh-CN" altLang="en-US" sz="1200" b="0" i="0" kern="1200" dirty="0" smtClean="0">
                <a:solidFill>
                  <a:schemeClr val="tx1"/>
                </a:solidFill>
                <a:effectLst/>
                <a:latin typeface="+mn-lt"/>
                <a:ea typeface="+mn-ea"/>
                <a:cs typeface="+mn-cs"/>
              </a:rPr>
              <a:t>带有径向肌的颜色环</a:t>
            </a:r>
            <a:endParaRPr lang="en-US" altLang="zh-CN" sz="1200" b="0" i="0" kern="1200" dirty="0" smtClean="0">
              <a:solidFill>
                <a:schemeClr val="tx1"/>
              </a:solidFill>
              <a:effectLst/>
              <a:latin typeface="+mn-lt"/>
              <a:ea typeface="+mn-ea"/>
              <a:cs typeface="+mn-cs"/>
            </a:endParaRPr>
          </a:p>
          <a:p>
            <a:pPr eaLnBrk="1" hangingPunct="1"/>
            <a:endParaRPr lang="en-US" altLang="zh-CN" sz="1200" b="0" i="0" kern="1200" dirty="0" smtClean="0">
              <a:solidFill>
                <a:schemeClr val="tx1"/>
              </a:solidFill>
              <a:effectLst/>
              <a:latin typeface="+mn-lt"/>
              <a:ea typeface="+mn-ea"/>
              <a:cs typeface="+mn-cs"/>
            </a:endParaRPr>
          </a:p>
          <a:p>
            <a:pPr eaLnBrk="1" hangingPunct="1"/>
            <a:r>
              <a:rPr lang="zh-CN" altLang="en-US" sz="1200" b="0" i="0" kern="1200" dirty="0" smtClean="0">
                <a:solidFill>
                  <a:schemeClr val="tx1"/>
                </a:solidFill>
                <a:effectLst/>
                <a:latin typeface="+mn-lt"/>
                <a:ea typeface="+mn-ea"/>
                <a:cs typeface="+mn-cs"/>
              </a:rPr>
              <a:t>瞳孔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其大小由虹膜控制的孔</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孔</a:t>
            </a:r>
            <a:r>
              <a:rPr lang="en-US" altLang="zh-CN" sz="1200" b="0" i="0" kern="1200" dirty="0" smtClean="0">
                <a:solidFill>
                  <a:schemeClr val="tx1"/>
                </a:solidFill>
                <a:effectLst/>
                <a:latin typeface="+mn-lt"/>
                <a:ea typeface="+mn-ea"/>
                <a:cs typeface="+mn-cs"/>
              </a:rPr>
              <a:t>)</a:t>
            </a:r>
          </a:p>
          <a:p>
            <a:pPr eaLnBrk="1" hangingPunct="1"/>
            <a:endParaRPr lang="en-US" altLang="zh-CN" sz="1200" b="0" i="0" kern="1200" dirty="0" smtClean="0">
              <a:solidFill>
                <a:schemeClr val="tx1"/>
              </a:solidFill>
              <a:effectLst/>
              <a:latin typeface="+mn-lt"/>
              <a:ea typeface="+mn-ea"/>
              <a:cs typeface="+mn-cs"/>
            </a:endParaRPr>
          </a:p>
          <a:p>
            <a:pPr eaLnBrk="1" hangingPunct="1"/>
            <a:r>
              <a:rPr lang="en-US" altLang="zh-CN" sz="1200" b="0" i="0" kern="1200" dirty="0" smtClean="0">
                <a:solidFill>
                  <a:schemeClr val="tx1"/>
                </a:solidFill>
                <a:effectLst/>
                <a:latin typeface="+mn-lt"/>
                <a:ea typeface="+mn-ea"/>
                <a:cs typeface="+mn-cs"/>
              </a:rPr>
              <a:t>lens-</a:t>
            </a:r>
            <a:r>
              <a:rPr lang="zh-CN" altLang="en-US" sz="1200" b="0" i="0" kern="1200" dirty="0" smtClean="0">
                <a:solidFill>
                  <a:schemeClr val="tx1"/>
                </a:solidFill>
                <a:effectLst/>
                <a:latin typeface="+mn-lt"/>
                <a:ea typeface="+mn-ea"/>
                <a:cs typeface="+mn-cs"/>
              </a:rPr>
              <a:t>使用睫状肌改变形状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聚焦于不同距离的物体</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eaLnBrk="1" hangingPunct="1"/>
            <a:endParaRPr lang="en-US" altLang="zh-CN" sz="1200" b="0" i="0" kern="1200" dirty="0" smtClean="0">
              <a:solidFill>
                <a:schemeClr val="tx1"/>
              </a:solidFill>
              <a:effectLst/>
              <a:latin typeface="+mn-lt"/>
              <a:ea typeface="+mn-ea"/>
              <a:cs typeface="+mn-cs"/>
            </a:endParaRPr>
          </a:p>
          <a:p>
            <a:pPr eaLnBrk="1" hangingPunct="1"/>
            <a:r>
              <a:rPr lang="en-US" altLang="zh-CN" sz="1200" b="0" i="0" kern="1200" dirty="0" smtClean="0">
                <a:solidFill>
                  <a:schemeClr val="tx1"/>
                </a:solidFill>
                <a:effectLst/>
                <a:latin typeface="+mn-lt"/>
                <a:ea typeface="+mn-ea"/>
                <a:cs typeface="+mn-cs"/>
              </a:rPr>
              <a:t>Film-</a:t>
            </a:r>
            <a:r>
              <a:rPr lang="zh-CN" altLang="en-US" sz="1200" b="0" i="0" kern="1200" dirty="0" smtClean="0">
                <a:solidFill>
                  <a:schemeClr val="tx1"/>
                </a:solidFill>
                <a:effectLst/>
                <a:latin typeface="+mn-lt"/>
                <a:ea typeface="+mn-ea"/>
                <a:cs typeface="+mn-cs"/>
              </a:rPr>
              <a:t>视网膜感光细胞</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棒和锥</a:t>
            </a:r>
            <a:r>
              <a:rPr lang="en-US" altLang="zh-CN" sz="1200" b="0" i="0" kern="1200" dirty="0" smtClean="0">
                <a:solidFill>
                  <a:schemeClr val="tx1"/>
                </a:solidFill>
                <a:effectLst/>
                <a:latin typeface="+mn-lt"/>
                <a:ea typeface="+mn-ea"/>
                <a:cs typeface="+mn-cs"/>
              </a:rPr>
              <a:t>)</a:t>
            </a:r>
            <a:endParaRPr lang="zh-CN" altLang="zh-C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684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2491F03-BAEE-4474-83AB-C0FD476AFBA9}" type="slidenum">
              <a:rPr lang="en-US" altLang="zh-CN" sz="1200"/>
              <a:pPr/>
              <a:t>18</a:t>
            </a:fld>
            <a:endParaRPr lang="en-US" altLang="zh-CN" sz="1200"/>
          </a:p>
        </p:txBody>
      </p:sp>
      <p:sp>
        <p:nvSpPr>
          <p:cNvPr id="71683" name="Rectangle 2"/>
          <p:cNvSpPr>
            <a:spLocks noGrp="1" noRot="1" noChangeAspect="1" noChangeArrowheads="1" noTextEdit="1"/>
          </p:cNvSpPr>
          <p:nvPr>
            <p:ph type="sldImg"/>
          </p:nvPr>
        </p:nvSpPr>
        <p:spPr>
          <a:xfrm>
            <a:off x="1252538" y="717550"/>
            <a:ext cx="4778375" cy="3582988"/>
          </a:xfrm>
          <a:ln/>
        </p:spPr>
      </p:sp>
      <p:sp>
        <p:nvSpPr>
          <p:cNvPr id="71684"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200" b="0" i="0" kern="1200" dirty="0" smtClean="0">
                <a:solidFill>
                  <a:schemeClr val="tx1"/>
                </a:solidFill>
                <a:effectLst/>
                <a:latin typeface="+mn-lt"/>
                <a:ea typeface="+mn-ea"/>
                <a:cs typeface="+mn-cs"/>
              </a:rPr>
              <a:t>视杆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亮度</a:t>
            </a:r>
            <a:endParaRPr lang="en-US" altLang="zh-CN" sz="1200" b="0" i="0" kern="1200" dirty="0" smtClean="0">
              <a:solidFill>
                <a:schemeClr val="tx1"/>
              </a:solidFill>
              <a:effectLst/>
              <a:latin typeface="+mn-lt"/>
              <a:ea typeface="+mn-ea"/>
              <a:cs typeface="+mn-cs"/>
            </a:endParaRPr>
          </a:p>
          <a:p>
            <a:pPr eaLnBrk="1" hangingPunct="1"/>
            <a:r>
              <a:rPr lang="zh-CN" altLang="en-US" sz="1200" b="0" i="0" kern="1200" dirty="0" smtClean="0">
                <a:solidFill>
                  <a:schemeClr val="tx1"/>
                </a:solidFill>
                <a:effectLst/>
                <a:latin typeface="+mn-lt"/>
                <a:ea typeface="+mn-ea"/>
                <a:cs typeface="+mn-cs"/>
              </a:rPr>
              <a:t>视锥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颜色</a:t>
            </a:r>
            <a:endParaRPr lang="en-US" altLang="zh-CN" sz="1200" b="0" i="0" kern="1200" dirty="0" smtClean="0">
              <a:solidFill>
                <a:schemeClr val="tx1"/>
              </a:solidFill>
              <a:effectLst/>
              <a:latin typeface="+mn-lt"/>
              <a:ea typeface="+mn-ea"/>
              <a:cs typeface="+mn-cs"/>
            </a:endParaRPr>
          </a:p>
          <a:p>
            <a:pPr eaLnBrk="1" hangingPunct="1"/>
            <a:r>
              <a:rPr lang="zh-CN" altLang="en-US" sz="1200" b="0" i="0" kern="1200" dirty="0" smtClean="0">
                <a:solidFill>
                  <a:schemeClr val="tx1"/>
                </a:solidFill>
                <a:effectLst/>
                <a:latin typeface="+mn-lt"/>
                <a:ea typeface="+mn-ea"/>
                <a:cs typeface="+mn-cs"/>
              </a:rPr>
              <a:t>视网膜的中央凹 </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视野的小区域</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，视锥密度最高</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无杆</a:t>
            </a:r>
            <a:r>
              <a:rPr lang="en-US" altLang="zh-CN" sz="1200" b="0" i="0" kern="1200" dirty="0" smtClean="0">
                <a:solidFill>
                  <a:schemeClr val="tx1"/>
                </a:solidFill>
                <a:effectLst/>
                <a:latin typeface="+mn-lt"/>
                <a:ea typeface="+mn-ea"/>
                <a:cs typeface="+mn-cs"/>
              </a:rPr>
              <a:t>)</a:t>
            </a:r>
            <a:endParaRPr lang="zh-CN" altLang="zh-C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749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028D91C8-AFBD-45C8-A1D8-85990B4C34B6}" type="slidenum">
              <a:rPr lang="en-US" altLang="zh-CN" sz="1200"/>
              <a:pPr/>
              <a:t>19</a:t>
            </a:fld>
            <a:endParaRPr lang="en-US" altLang="zh-CN"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latin typeface="Arial" panose="020B0604020202020204" pitchFamily="34" charset="0"/>
                <a:cs typeface="Arial" panose="020B0604020202020204" pitchFamily="34" charset="0"/>
              </a:rPr>
              <a:t>Rod</a:t>
            </a:r>
            <a:r>
              <a:rPr lang="zh-CN" altLang="en-US" dirty="0" smtClean="0">
                <a:latin typeface="Arial" panose="020B0604020202020204" pitchFamily="34" charset="0"/>
                <a:cs typeface="Arial" panose="020B0604020202020204" pitchFamily="34" charset="0"/>
              </a:rPr>
              <a:t>：亮度</a:t>
            </a:r>
            <a:endParaRPr lang="en-US" altLang="zh-CN" dirty="0" smtClean="0">
              <a:latin typeface="Arial" panose="020B0604020202020204" pitchFamily="34" charset="0"/>
              <a:cs typeface="Arial" panose="020B0604020202020204" pitchFamily="34" charset="0"/>
            </a:endParaRPr>
          </a:p>
          <a:p>
            <a:pPr eaLnBrk="1" hangingPunct="1"/>
            <a:r>
              <a:rPr lang="en-US" altLang="zh-CN" dirty="0" smtClean="0">
                <a:latin typeface="Arial" panose="020B0604020202020204" pitchFamily="34" charset="0"/>
                <a:cs typeface="Arial" panose="020B0604020202020204" pitchFamily="34" charset="0"/>
              </a:rPr>
              <a:t>Cone</a:t>
            </a:r>
            <a:r>
              <a:rPr lang="zh-CN" altLang="en-US" dirty="0" smtClean="0">
                <a:latin typeface="Arial" panose="020B0604020202020204" pitchFamily="34" charset="0"/>
                <a:cs typeface="Arial" panose="020B0604020202020204" pitchFamily="34" charset="0"/>
              </a:rPr>
              <a:t>：颜色</a:t>
            </a:r>
            <a:endParaRPr lang="zh-CN" altLang="zh-C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7235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0D81B3F-CE3A-4EF7-BECC-11B0224E34C9}" type="slidenum">
              <a:rPr lang="en-US" altLang="zh-CN" sz="1200"/>
              <a:pPr/>
              <a:t>20</a:t>
            </a:fld>
            <a:endParaRPr lang="en-US" altLang="zh-CN" sz="12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2472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2B546679-3A8E-4665-9669-4F2F5D3B1FEF}" type="slidenum">
              <a:rPr lang="en-US" altLang="zh-CN" sz="1200"/>
              <a:pPr/>
              <a:t>21</a:t>
            </a:fld>
            <a:endParaRPr lang="en-US" altLang="zh-CN" sz="1200"/>
          </a:p>
        </p:txBody>
      </p:sp>
      <p:sp>
        <p:nvSpPr>
          <p:cNvPr id="74755" name="Rectangle 2"/>
          <p:cNvSpPr>
            <a:spLocks noRot="1" noChangeArrowheads="1" noTextEdit="1"/>
          </p:cNvSpPr>
          <p:nvPr>
            <p:ph type="sldImg"/>
          </p:nvPr>
        </p:nvSpPr>
        <p:spPr>
          <a:ln/>
        </p:spPr>
      </p:sp>
      <p:sp>
        <p:nvSpPr>
          <p:cNvPr id="7475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9180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E383FD9-F4E0-4034-A135-5E5D1AB250F5}" type="slidenum">
              <a:rPr lang="en-US" altLang="zh-CN" sz="1200"/>
              <a:pPr/>
              <a:t>22</a:t>
            </a:fld>
            <a:endParaRPr lang="en-US" altLang="zh-CN" sz="1200"/>
          </a:p>
        </p:txBody>
      </p:sp>
      <p:sp>
        <p:nvSpPr>
          <p:cNvPr id="75779" name="Rectangle 2"/>
          <p:cNvSpPr>
            <a:spLocks noRot="1" noChangeArrowheads="1" noTextEdit="1"/>
          </p:cNvSpPr>
          <p:nvPr>
            <p:ph type="sldImg"/>
          </p:nvPr>
        </p:nvSpPr>
        <p:spPr>
          <a:xfrm>
            <a:off x="1252538" y="717550"/>
            <a:ext cx="4778375" cy="3582988"/>
          </a:xfrm>
          <a:ln/>
        </p:spPr>
      </p:sp>
      <p:sp>
        <p:nvSpPr>
          <p:cNvPr id="75780" name="Rectangle 3"/>
          <p:cNvSpPr>
            <a:spLocks noGrp="1" noChangeArrowheads="1"/>
          </p:cNvSpPr>
          <p:nvPr>
            <p:ph type="body" idx="1"/>
          </p:nvPr>
        </p:nvSpPr>
        <p:spPr>
          <a:xfrm>
            <a:off x="949325" y="4540250"/>
            <a:ext cx="5384800" cy="4379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346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70A7261-BE62-450D-9FA4-4D9FF3057967}" type="slidenum">
              <a:rPr lang="en-US" altLang="zh-CN" sz="1200"/>
              <a:pPr/>
              <a:t>23</a:t>
            </a:fld>
            <a:endParaRPr lang="en-US" altLang="zh-CN" sz="1200"/>
          </a:p>
        </p:txBody>
      </p:sp>
      <p:sp>
        <p:nvSpPr>
          <p:cNvPr id="76803" name="Rectangle 2"/>
          <p:cNvSpPr>
            <a:spLocks noRo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1851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F390148A-2004-4577-BFD7-C80B09873BB8}" type="slidenum">
              <a:rPr lang="en-US" altLang="zh-CN" sz="1200"/>
              <a:pPr/>
              <a:t>24</a:t>
            </a:fld>
            <a:endParaRPr lang="en-US" altLang="zh-CN" sz="1200"/>
          </a:p>
        </p:txBody>
      </p:sp>
      <p:sp>
        <p:nvSpPr>
          <p:cNvPr id="77827" name="Rectangle 2"/>
          <p:cNvSpPr>
            <a:spLocks noRo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3894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877E9BC1-C2E3-42B3-9F0D-F501182728E6}" type="slidenum">
              <a:rPr lang="en-US" altLang="zh-CN">
                <a:latin typeface="Times New Roman" charset="0"/>
              </a:rPr>
              <a:pPr/>
              <a:t>3</a:t>
            </a:fld>
            <a:endParaRPr lang="en-US" altLang="zh-CN">
              <a:latin typeface="Times New Roman"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a typeface="+mn-ea"/>
              </a:rPr>
              <a:t>颜色是环境中的光线和我们的视觉系统交互的结果</a:t>
            </a:r>
            <a:endParaRPr lang="en-US" altLang="zh-CN" sz="1200" dirty="0" smtClean="0">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颜色是人的大脑对物体的一种主观感觉，用</a:t>
            </a:r>
            <a:r>
              <a:rPr lang="zh-CN" altLang="en-US" sz="1200" b="0" i="0" u="none" strike="noStrike" kern="1200" dirty="0" smtClean="0">
                <a:solidFill>
                  <a:schemeClr val="tx1"/>
                </a:solidFill>
                <a:effectLst/>
                <a:latin typeface="+mn-lt"/>
                <a:ea typeface="+mn-ea"/>
                <a:cs typeface="+mn-cs"/>
                <a:hlinkClick r:id="rId3"/>
              </a:rPr>
              <a:t>数学方法</a:t>
            </a:r>
            <a:r>
              <a:rPr lang="zh-CN" altLang="en-US" sz="1200" b="0" i="0" kern="1200" dirty="0" smtClean="0">
                <a:solidFill>
                  <a:schemeClr val="tx1"/>
                </a:solidFill>
                <a:effectLst/>
                <a:latin typeface="+mn-lt"/>
                <a:ea typeface="+mn-ea"/>
                <a:cs typeface="+mn-cs"/>
              </a:rPr>
              <a:t>来描述这种感觉是一件很困难的事。现在已经有很多有关颜色的理论、测量技术和颜色标准，但是到</a:t>
            </a:r>
            <a:r>
              <a:rPr lang="zh-CN" altLang="en-US" sz="1200" b="0" i="0" u="none" strike="noStrike" kern="1200" dirty="0" smtClean="0">
                <a:solidFill>
                  <a:schemeClr val="tx1"/>
                </a:solidFill>
                <a:effectLst/>
                <a:latin typeface="+mn-lt"/>
                <a:ea typeface="+mn-ea"/>
                <a:cs typeface="+mn-cs"/>
                <a:hlinkClick r:id="rId4"/>
              </a:rPr>
              <a:t>目前</a:t>
            </a:r>
            <a:r>
              <a:rPr lang="zh-CN" altLang="en-US" sz="1200" b="0" i="0" kern="1200" dirty="0" smtClean="0">
                <a:solidFill>
                  <a:schemeClr val="tx1"/>
                </a:solidFill>
                <a:effectLst/>
                <a:latin typeface="+mn-lt"/>
                <a:ea typeface="+mn-ea"/>
                <a:cs typeface="+mn-cs"/>
              </a:rPr>
              <a:t>为止，似乎还没有一种人类感知颜色的理论被普遍接受。</a:t>
            </a:r>
            <a:endParaRPr lang="zh-CN" altLang="zh-CN" dirty="0" smtClean="0">
              <a:latin typeface="Times New Roman"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ea typeface="+mn-ea"/>
            </a:endParaRPr>
          </a:p>
        </p:txBody>
      </p:sp>
    </p:spTree>
    <p:extLst>
      <p:ext uri="{BB962C8B-B14F-4D97-AF65-F5344CB8AC3E}">
        <p14:creationId xmlns:p14="http://schemas.microsoft.com/office/powerpoint/2010/main" val="1678796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5C621FD-701A-4422-BB5C-FBA9CAE3CD41}" type="slidenum">
              <a:rPr lang="en-US" altLang="zh-CN" sz="1200"/>
              <a:pPr/>
              <a:t>25</a:t>
            </a:fld>
            <a:endParaRPr lang="en-US" altLang="zh-CN" sz="1200"/>
          </a:p>
        </p:txBody>
      </p:sp>
      <p:sp>
        <p:nvSpPr>
          <p:cNvPr id="78851" name="Rectangle 2"/>
          <p:cNvSpPr>
            <a:spLocks noRo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542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B8213F26-2363-49FF-AA57-1A63C845B5DC}" type="slidenum">
              <a:rPr lang="en-US" altLang="zh-CN" sz="1200"/>
              <a:pPr/>
              <a:t>26</a:t>
            </a:fld>
            <a:endParaRPr lang="en-US" altLang="zh-CN" sz="1200"/>
          </a:p>
        </p:txBody>
      </p:sp>
      <p:sp>
        <p:nvSpPr>
          <p:cNvPr id="79875" name="Rectangle 2"/>
          <p:cNvSpPr>
            <a:spLocks noRot="1" noChangeArrowheads="1" noTextEdit="1"/>
          </p:cNvSpPr>
          <p:nvPr>
            <p:ph type="sldImg"/>
          </p:nvPr>
        </p:nvSpPr>
        <p:spPr>
          <a:ln/>
        </p:spPr>
      </p:sp>
      <p:sp>
        <p:nvSpPr>
          <p:cNvPr id="7987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8053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65AB94A7-AC9D-4BB4-9180-891E0A041256}" type="slidenum">
              <a:rPr lang="en-US" altLang="zh-CN" sz="1200"/>
              <a:pPr/>
              <a:t>27</a:t>
            </a:fld>
            <a:endParaRPr lang="en-US" altLang="zh-CN" sz="1200"/>
          </a:p>
        </p:txBody>
      </p:sp>
      <p:sp>
        <p:nvSpPr>
          <p:cNvPr id="80899" name="Rectangle 2"/>
          <p:cNvSpPr>
            <a:spLocks noRot="1" noChangeArrowheads="1" noTextEdit="1"/>
          </p:cNvSpPr>
          <p:nvPr>
            <p:ph type="sldImg"/>
          </p:nvPr>
        </p:nvSpPr>
        <p:spPr>
          <a:ln/>
        </p:spPr>
      </p:sp>
      <p:sp>
        <p:nvSpPr>
          <p:cNvPr id="8090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3431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73A65AC4-5936-411E-8E7F-010E282CE8C6}" type="slidenum">
              <a:rPr lang="en-US" altLang="zh-CN" sz="1200"/>
              <a:pPr/>
              <a:t>28</a:t>
            </a:fld>
            <a:endParaRPr lang="en-US" altLang="zh-CN" sz="1200"/>
          </a:p>
        </p:txBody>
      </p:sp>
      <p:sp>
        <p:nvSpPr>
          <p:cNvPr id="81923" name="Rectangle 2"/>
          <p:cNvSpPr>
            <a:spLocks noRot="1" noChangeArrowheads="1" noTextEdit="1"/>
          </p:cNvSpPr>
          <p:nvPr>
            <p:ph type="sldImg"/>
          </p:nvPr>
        </p:nvSpPr>
        <p:spPr>
          <a:ln/>
        </p:spPr>
      </p:sp>
      <p:sp>
        <p:nvSpPr>
          <p:cNvPr id="8192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82205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22655DA5-E426-46CE-A4C3-BBDA9828AEA1}" type="slidenum">
              <a:rPr lang="en-US" altLang="zh-CN" sz="1200"/>
              <a:pPr/>
              <a:t>29</a:t>
            </a:fld>
            <a:endParaRPr lang="en-US" altLang="zh-CN" sz="1200"/>
          </a:p>
        </p:txBody>
      </p:sp>
      <p:sp>
        <p:nvSpPr>
          <p:cNvPr id="82947" name="Rectangle 2"/>
          <p:cNvSpPr>
            <a:spLocks noRot="1" noChangeArrowheads="1" noTextEdit="1"/>
          </p:cNvSpPr>
          <p:nvPr>
            <p:ph type="sldImg"/>
          </p:nvPr>
        </p:nvSpPr>
        <p:spPr>
          <a:ln/>
        </p:spPr>
      </p:sp>
      <p:sp>
        <p:nvSpPr>
          <p:cNvPr id="82948"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3779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F4FB5677-5B56-4A64-86C5-3F9FF5AEB6BB}" type="slidenum">
              <a:rPr lang="en-US" altLang="zh-CN" sz="1200"/>
              <a:pPr/>
              <a:t>30</a:t>
            </a:fld>
            <a:endParaRPr lang="en-US" altLang="zh-CN" sz="1200"/>
          </a:p>
        </p:txBody>
      </p:sp>
      <p:sp>
        <p:nvSpPr>
          <p:cNvPr id="83971" name="Rectangle 2"/>
          <p:cNvSpPr>
            <a:spLocks noRot="1" noChangeArrowheads="1" noTextEdit="1"/>
          </p:cNvSpPr>
          <p:nvPr>
            <p:ph type="sldImg"/>
          </p:nvPr>
        </p:nvSpPr>
        <p:spPr>
          <a:ln/>
        </p:spPr>
      </p:sp>
      <p:sp>
        <p:nvSpPr>
          <p:cNvPr id="8397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1015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C49132F-49B8-41C7-AB95-85B7CB708CAF}" type="slidenum">
              <a:rPr lang="en-US" altLang="zh-CN" sz="1200"/>
              <a:pPr/>
              <a:t>31</a:t>
            </a:fld>
            <a:endParaRPr lang="en-US" altLang="zh-CN" sz="1200"/>
          </a:p>
        </p:txBody>
      </p:sp>
      <p:sp>
        <p:nvSpPr>
          <p:cNvPr id="84995" name="Rectangle 2"/>
          <p:cNvSpPr>
            <a:spLocks noRot="1" noChangeArrowheads="1" noTextEdit="1"/>
          </p:cNvSpPr>
          <p:nvPr>
            <p:ph type="sldImg"/>
          </p:nvPr>
        </p:nvSpPr>
        <p:spPr>
          <a:ln/>
        </p:spPr>
      </p:sp>
      <p:sp>
        <p:nvSpPr>
          <p:cNvPr id="84996"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696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FA9DC984-7A39-483A-BBA3-3B1B30A4440E}" type="slidenum">
              <a:rPr lang="en-US" altLang="zh-CN" sz="1200"/>
              <a:pPr/>
              <a:t>32</a:t>
            </a:fld>
            <a:endParaRPr lang="en-US" altLang="zh-CN" sz="1200"/>
          </a:p>
        </p:txBody>
      </p:sp>
      <p:sp>
        <p:nvSpPr>
          <p:cNvPr id="86019" name="Rectangle 2"/>
          <p:cNvSpPr>
            <a:spLocks noRot="1" noChangeArrowheads="1" noTextEdit="1"/>
          </p:cNvSpPr>
          <p:nvPr>
            <p:ph type="sldImg"/>
          </p:nvPr>
        </p:nvSpPr>
        <p:spPr>
          <a:ln/>
        </p:spPr>
      </p:sp>
      <p:sp>
        <p:nvSpPr>
          <p:cNvPr id="86020"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7771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F50A9DC2-8B94-4B68-88D3-782487AFE403}" type="slidenum">
              <a:rPr lang="en-US" altLang="zh-CN" sz="1200"/>
              <a:pPr/>
              <a:t>33</a:t>
            </a:fld>
            <a:endParaRPr lang="en-US" altLang="zh-CN" sz="1200"/>
          </a:p>
        </p:txBody>
      </p:sp>
      <p:sp>
        <p:nvSpPr>
          <p:cNvPr id="87043" name="Rectangle 2"/>
          <p:cNvSpPr>
            <a:spLocks noRot="1" noChangeArrowheads="1" noTextEdit="1"/>
          </p:cNvSpPr>
          <p:nvPr>
            <p:ph type="sldImg"/>
          </p:nvPr>
        </p:nvSpPr>
        <p:spPr>
          <a:ln/>
        </p:spPr>
      </p:sp>
      <p:sp>
        <p:nvSpPr>
          <p:cNvPr id="8704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7457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903032C-27BA-47DD-B09D-54498D343EA0}" type="slidenum">
              <a:rPr lang="en-US" altLang="zh-CN" sz="1200"/>
              <a:pPr/>
              <a:t>34</a:t>
            </a:fld>
            <a:endParaRPr lang="en-US" altLang="zh-CN" sz="1200"/>
          </a:p>
        </p:txBody>
      </p:sp>
      <p:sp>
        <p:nvSpPr>
          <p:cNvPr id="88067" name="Rectangle 2"/>
          <p:cNvSpPr>
            <a:spLocks noRo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latin typeface="Arial" panose="020B0604020202020204" pitchFamily="34" charset="0"/>
                <a:cs typeface="Arial" panose="020B0604020202020204" pitchFamily="34" charset="0"/>
              </a:rPr>
              <a:t>Linear matching: suppose A = u1 P1 + u2 P2 + u3 P3 and B = v1 P1 + v2 P2 + v3 P3. Then A+B = (u1+v1)P1 + (u2+v2)P2 + (u3+v3)P3.</a:t>
            </a:r>
          </a:p>
          <a:p>
            <a:pPr eaLnBrk="1" hangingPunct="1"/>
            <a:r>
              <a:rPr lang="en-US" altLang="zh-CN" smtClean="0">
                <a:latin typeface="Arial" panose="020B0604020202020204" pitchFamily="34" charset="0"/>
                <a:cs typeface="Arial" panose="020B0604020202020204" pitchFamily="34" charset="0"/>
              </a:rPr>
              <a:t>Also, suppose A = u1 P1 + u2 P2 + u3 P3. Then kA = (k u1) P1 + (k u2) P2 + (k u3) P3. </a:t>
            </a:r>
          </a:p>
        </p:txBody>
      </p:sp>
    </p:spTree>
    <p:extLst>
      <p:ext uri="{BB962C8B-B14F-4D97-AF65-F5344CB8AC3E}">
        <p14:creationId xmlns:p14="http://schemas.microsoft.com/office/powerpoint/2010/main" val="1855874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A279B1F4-86AF-4D89-8F83-8D673543A589}" type="slidenum">
              <a:rPr lang="en-US" altLang="zh-CN" sz="1200"/>
              <a:pPr/>
              <a:t>4</a:t>
            </a:fld>
            <a:endParaRPr lang="en-US" altLang="zh-CN" sz="12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anose="020B0604020202020204" pitchFamily="34" charset="0"/>
                <a:cs typeface="Arial" panose="020B0604020202020204" pitchFamily="34" charset="0"/>
              </a:rPr>
              <a:t>电磁波</a:t>
            </a:r>
            <a:r>
              <a:rPr lang="zh-CN" altLang="en-US" dirty="0" smtClean="0">
                <a:latin typeface="Arial" panose="020B0604020202020204" pitchFamily="34" charset="0"/>
                <a:cs typeface="Arial" panose="020B0604020202020204" pitchFamily="34" charset="0"/>
              </a:rPr>
              <a:t>频谱</a:t>
            </a:r>
            <a:endParaRPr lang="en-US" altLang="zh-CN" dirty="0" smtClean="0">
              <a:latin typeface="Arial" panose="020B0604020202020204" pitchFamily="34" charset="0"/>
              <a:cs typeface="Arial" panose="020B0604020202020204" pitchFamily="34" charset="0"/>
            </a:endParaRPr>
          </a:p>
          <a:p>
            <a:pPr eaLnBrk="1" hangingPunct="1"/>
            <a:r>
              <a:rPr lang="zh-CN" altLang="en-US" dirty="0" smtClean="0">
                <a:latin typeface="华文新魏" pitchFamily="2" charset="-122"/>
              </a:rPr>
              <a:t> 如人眼对绿色亮度响应最灵敏，可把细小物体映射</a:t>
            </a:r>
            <a:r>
              <a:rPr lang="zh-CN" altLang="en-US" smtClean="0">
                <a:latin typeface="华文新魏" pitchFamily="2" charset="-122"/>
              </a:rPr>
              <a:t>成绿色。人眼对蓝光的强弱对比灵敏度最大。可把细节丰富的物体映射成深浅与亮度不一的蓝色。</a:t>
            </a:r>
            <a:endParaRPr lang="zh-CN" altLang="zh-C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326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6E90A689-81C8-451E-8EB3-3946ED1903E1}" type="slidenum">
              <a:rPr lang="en-US" altLang="zh-CN" sz="1200"/>
              <a:pPr/>
              <a:t>35</a:t>
            </a:fld>
            <a:endParaRPr lang="en-US" altLang="zh-CN" sz="1200"/>
          </a:p>
        </p:txBody>
      </p:sp>
      <p:sp>
        <p:nvSpPr>
          <p:cNvPr id="89091" name="Rectangle 2"/>
          <p:cNvSpPr>
            <a:spLocks noRo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9039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795E93C4-D008-441B-B0C9-9D9ED9569AD4}" type="slidenum">
              <a:rPr lang="en-US" altLang="zh-CN" sz="1200"/>
              <a:pPr/>
              <a:t>36</a:t>
            </a:fld>
            <a:endParaRPr lang="en-US" altLang="zh-CN" sz="1200"/>
          </a:p>
        </p:txBody>
      </p:sp>
      <p:sp>
        <p:nvSpPr>
          <p:cNvPr id="90115" name="Rectangle 2"/>
          <p:cNvSpPr>
            <a:spLocks noRo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5817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ECEBA9A-A3BD-40CF-8857-B4EF86AE3C6F}" type="slidenum">
              <a:rPr lang="en-US" altLang="zh-CN" sz="1200"/>
              <a:pPr/>
              <a:t>38</a:t>
            </a:fld>
            <a:endParaRPr lang="en-US" altLang="zh-CN" sz="1200"/>
          </a:p>
        </p:txBody>
      </p:sp>
      <p:sp>
        <p:nvSpPr>
          <p:cNvPr id="91139" name="Rectangle 2"/>
          <p:cNvSpPr>
            <a:spLocks noRo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863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7A35D5CD-B9D2-416E-91DC-EF27F86780D4}" type="slidenum">
              <a:rPr lang="en-US" altLang="zh-CN" sz="1200"/>
              <a:pPr/>
              <a:t>39</a:t>
            </a:fld>
            <a:endParaRPr lang="en-US" altLang="zh-CN" sz="1200"/>
          </a:p>
        </p:txBody>
      </p:sp>
      <p:sp>
        <p:nvSpPr>
          <p:cNvPr id="92163" name="Rectangle 2"/>
          <p:cNvSpPr>
            <a:spLocks noRo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4031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ECB214BC-8371-4297-B7E5-12C9746F610C}" type="slidenum">
              <a:rPr lang="en-US" altLang="zh-CN" sz="1200"/>
              <a:pPr/>
              <a:t>40</a:t>
            </a:fld>
            <a:endParaRPr lang="en-US" altLang="zh-CN" sz="1200"/>
          </a:p>
        </p:txBody>
      </p:sp>
      <p:sp>
        <p:nvSpPr>
          <p:cNvPr id="93187" name="Rectangle 2"/>
          <p:cNvSpPr>
            <a:spLocks noRo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6134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F5582F92-C327-45E3-A8A3-A53222DD35B8}" type="slidenum">
              <a:rPr lang="en-US" altLang="zh-CN" sz="1200"/>
              <a:pPr/>
              <a:t>41</a:t>
            </a:fld>
            <a:endParaRPr lang="en-US" altLang="zh-CN" sz="1200"/>
          </a:p>
        </p:txBody>
      </p:sp>
      <p:sp>
        <p:nvSpPr>
          <p:cNvPr id="94211" name="Rectangle 2"/>
          <p:cNvSpPr>
            <a:spLocks noRot="1" noChangeArrowheads="1" noTextEdit="1"/>
          </p:cNvSpPr>
          <p:nvPr>
            <p:ph type="sldImg"/>
          </p:nvPr>
        </p:nvSpPr>
        <p:spPr>
          <a:ln/>
        </p:spPr>
      </p:sp>
      <p:sp>
        <p:nvSpPr>
          <p:cNvPr id="9421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8535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E54550E9-42FE-47B0-8C82-3FE28E3A5B88}" type="slidenum">
              <a:rPr lang="en-US" altLang="zh-CN" sz="1200"/>
              <a:pPr/>
              <a:t>42</a:t>
            </a:fld>
            <a:endParaRPr lang="en-US" altLang="zh-CN" sz="1200"/>
          </a:p>
        </p:txBody>
      </p:sp>
      <p:sp>
        <p:nvSpPr>
          <p:cNvPr id="95235" name="Rectangle 2"/>
          <p:cNvSpPr>
            <a:spLocks noRo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68085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D7F4056E-DE53-45CF-8812-B3D72518334E}" type="slidenum">
              <a:rPr lang="en-US" altLang="zh-CN" sz="1200"/>
              <a:pPr/>
              <a:t>43</a:t>
            </a:fld>
            <a:endParaRPr lang="en-US" altLang="zh-CN" sz="1200"/>
          </a:p>
        </p:txBody>
      </p:sp>
      <p:sp>
        <p:nvSpPr>
          <p:cNvPr id="96259" name="Rectangle 2"/>
          <p:cNvSpPr>
            <a:spLocks noRo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5130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27F777-7D6A-461D-AC75-AEEDB04F505C}" type="slidenum">
              <a:rPr lang="zh-CN" altLang="en-US"/>
              <a:pPr/>
              <a:t>44</a:t>
            </a:fld>
            <a:endParaRPr lang="en-US" altLang="zh-CN"/>
          </a:p>
        </p:txBody>
      </p:sp>
      <p:sp>
        <p:nvSpPr>
          <p:cNvPr id="479234" name="Rectangle 2"/>
          <p:cNvSpPr>
            <a:spLocks noGrp="1" noRot="1" noChangeAspect="1" noChangeArrowheads="1" noTextEdit="1"/>
          </p:cNvSpPr>
          <p:nvPr>
            <p:ph type="sldImg"/>
          </p:nvPr>
        </p:nvSpPr>
        <p:spPr bwMode="auto">
          <a:xfrm>
            <a:off x="1143000" y="687388"/>
            <a:ext cx="4572000" cy="3429000"/>
          </a:xfrm>
          <a:prstGeom prst="rect">
            <a:avLst/>
          </a:prstGeom>
          <a:solidFill>
            <a:srgbClr val="FFFFFF"/>
          </a:solidFill>
          <a:ln>
            <a:solidFill>
              <a:srgbClr val="000000"/>
            </a:solidFill>
            <a:miter lim="800000"/>
            <a:headEnd/>
            <a:tailEnd/>
          </a:ln>
        </p:spPr>
      </p:sp>
      <p:sp>
        <p:nvSpPr>
          <p:cNvPr id="479235" name="Rectangle 3"/>
          <p:cNvSpPr>
            <a:spLocks noGrp="1" noChangeArrowheads="1"/>
          </p:cNvSpPr>
          <p:nvPr>
            <p:ph type="body" idx="1"/>
          </p:nvPr>
        </p:nvSpPr>
        <p:spPr bwMode="auto">
          <a:xfrm>
            <a:off x="913947" y="4343798"/>
            <a:ext cx="5030107" cy="4113609"/>
          </a:xfrm>
          <a:prstGeom prst="rect">
            <a:avLst/>
          </a:prstGeom>
          <a:solidFill>
            <a:srgbClr val="FFFFFF"/>
          </a:solidFill>
          <a:ln>
            <a:solidFill>
              <a:srgbClr val="000000"/>
            </a:solidFill>
            <a:miter lim="800000"/>
            <a:headEnd/>
            <a:tailEnd/>
          </a:ln>
        </p:spPr>
        <p:txBody>
          <a:bodyPr/>
          <a:lstStyle/>
          <a:p>
            <a:endParaRPr lang="zh-CN" altLang="en-US">
              <a:solidFill>
                <a:srgbClr val="FFFF00"/>
              </a:solidFill>
            </a:endParaRPr>
          </a:p>
        </p:txBody>
      </p:sp>
    </p:spTree>
    <p:extLst>
      <p:ext uri="{BB962C8B-B14F-4D97-AF65-F5344CB8AC3E}">
        <p14:creationId xmlns:p14="http://schemas.microsoft.com/office/powerpoint/2010/main" val="3911133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7DC135-564E-4E76-AF3E-62438B05C08F}" type="slidenum">
              <a:rPr lang="zh-CN" altLang="en-US"/>
              <a:pPr/>
              <a:t>45</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116403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D6023BFE-BF10-4A2B-9E8D-DE8E4A58C929}" type="slidenum">
              <a:rPr lang="en-US" altLang="zh-CN" sz="1200"/>
              <a:pPr/>
              <a:t>5</a:t>
            </a:fld>
            <a:endParaRPr lang="en-US" altLang="zh-CN" sz="12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表面反射光谱的几个例子</a:t>
            </a:r>
            <a:endParaRPr lang="zh-CN" altLang="zh-CN"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4885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D033B946-9E95-43A1-8718-CA49FDE2A240}" type="slidenum">
              <a:rPr lang="en-US" altLang="zh-CN">
                <a:latin typeface="Times New Roman" charset="0"/>
              </a:rPr>
              <a:pPr/>
              <a:t>46</a:t>
            </a:fld>
            <a:endParaRPr lang="en-US" altLang="zh-CN">
              <a:latin typeface="Times New Roman"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p:spPr>
        <p:txBody>
          <a:bodyPr/>
          <a:lstStyle/>
          <a:p>
            <a:endParaRPr lang="zh-CN" altLang="zh-CN" smtClean="0">
              <a:latin typeface="Times New Roman" charset="0"/>
            </a:endParaRPr>
          </a:p>
        </p:txBody>
      </p:sp>
    </p:spTree>
    <p:extLst>
      <p:ext uri="{BB962C8B-B14F-4D97-AF65-F5344CB8AC3E}">
        <p14:creationId xmlns:p14="http://schemas.microsoft.com/office/powerpoint/2010/main" val="1591415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373067-F2C9-4661-8645-5F5C6857926F}" type="slidenum">
              <a:rPr lang="zh-CN" altLang="en-US"/>
              <a:pPr/>
              <a:t>47</a:t>
            </a:fld>
            <a:endParaRPr lang="en-US" altLang="zh-CN"/>
          </a:p>
        </p:txBody>
      </p:sp>
      <p:sp>
        <p:nvSpPr>
          <p:cNvPr id="482306" name="Rectangle 2"/>
          <p:cNvSpPr>
            <a:spLocks noGrp="1" noRot="1" noChangeAspect="1" noChangeArrowheads="1" noTextEdit="1"/>
          </p:cNvSpPr>
          <p:nvPr>
            <p:ph type="sldImg"/>
          </p:nvPr>
        </p:nvSpPr>
        <p:spPr bwMode="auto">
          <a:xfrm>
            <a:off x="1143000" y="687388"/>
            <a:ext cx="4572000" cy="3429000"/>
          </a:xfrm>
          <a:prstGeom prst="rect">
            <a:avLst/>
          </a:prstGeom>
          <a:solidFill>
            <a:srgbClr val="FFFFFF"/>
          </a:solidFill>
          <a:ln>
            <a:solidFill>
              <a:srgbClr val="000000"/>
            </a:solidFill>
            <a:miter lim="800000"/>
            <a:headEnd/>
            <a:tailEnd/>
          </a:ln>
        </p:spPr>
      </p:sp>
      <p:sp>
        <p:nvSpPr>
          <p:cNvPr id="482307" name="Rectangle 3"/>
          <p:cNvSpPr>
            <a:spLocks noGrp="1" noChangeArrowheads="1"/>
          </p:cNvSpPr>
          <p:nvPr>
            <p:ph type="body" idx="1"/>
          </p:nvPr>
        </p:nvSpPr>
        <p:spPr bwMode="auto">
          <a:xfrm>
            <a:off x="913947" y="4343798"/>
            <a:ext cx="5030107" cy="4113609"/>
          </a:xfrm>
          <a:prstGeom prst="rect">
            <a:avLst/>
          </a:prstGeom>
          <a:solidFill>
            <a:srgbClr val="FFFFFF"/>
          </a:solidFill>
          <a:ln>
            <a:solidFill>
              <a:srgbClr val="000000"/>
            </a:solidFill>
            <a:miter lim="800000"/>
            <a:headEnd/>
            <a:tailEnd/>
          </a:ln>
        </p:spPr>
        <p:txBody>
          <a:bodyPr/>
          <a:lstStyle/>
          <a:p>
            <a:endParaRPr lang="zh-CN" altLang="en-US" sz="2800">
              <a:latin typeface="Times New Roman" pitchFamily="18" charset="0"/>
            </a:endParaRPr>
          </a:p>
        </p:txBody>
      </p:sp>
    </p:spTree>
    <p:extLst>
      <p:ext uri="{BB962C8B-B14F-4D97-AF65-F5344CB8AC3E}">
        <p14:creationId xmlns:p14="http://schemas.microsoft.com/office/powerpoint/2010/main" val="1495246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58A7A7-F869-430D-A70C-C00AD09A0EE9}" type="slidenum">
              <a:rPr lang="zh-CN" altLang="en-US"/>
              <a:pPr/>
              <a:t>48</a:t>
            </a:fld>
            <a:endParaRPr lang="en-US" altLang="zh-CN"/>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680911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D00420-0EE2-48B5-BCA6-9AB79A4FB35B}" type="slidenum">
              <a:rPr lang="zh-CN" altLang="en-US"/>
              <a:pPr/>
              <a:t>49</a:t>
            </a:fld>
            <a:endParaRPr lang="en-US" altLang="zh-CN"/>
          </a:p>
        </p:txBody>
      </p:sp>
      <p:sp>
        <p:nvSpPr>
          <p:cNvPr id="485378" name="Rectangle 2"/>
          <p:cNvSpPr>
            <a:spLocks noGrp="1" noRot="1" noChangeAspect="1" noChangeArrowheads="1" noTextEdit="1"/>
          </p:cNvSpPr>
          <p:nvPr>
            <p:ph type="sldImg"/>
          </p:nvPr>
        </p:nvSpPr>
        <p:spPr bwMode="auto">
          <a:xfrm>
            <a:off x="1143000" y="687388"/>
            <a:ext cx="4572000" cy="3429000"/>
          </a:xfrm>
          <a:prstGeom prst="rect">
            <a:avLst/>
          </a:prstGeom>
          <a:solidFill>
            <a:srgbClr val="FFFFFF"/>
          </a:solidFill>
          <a:ln>
            <a:solidFill>
              <a:srgbClr val="000000"/>
            </a:solidFill>
            <a:miter lim="800000"/>
            <a:headEnd/>
            <a:tailEnd/>
          </a:ln>
        </p:spPr>
      </p:sp>
      <p:sp>
        <p:nvSpPr>
          <p:cNvPr id="485379" name="Rectangle 3"/>
          <p:cNvSpPr>
            <a:spLocks noGrp="1" noChangeArrowheads="1"/>
          </p:cNvSpPr>
          <p:nvPr>
            <p:ph type="body" idx="1"/>
          </p:nvPr>
        </p:nvSpPr>
        <p:spPr bwMode="auto">
          <a:xfrm>
            <a:off x="913947" y="4343798"/>
            <a:ext cx="5030107" cy="4113609"/>
          </a:xfrm>
          <a:prstGeom prst="rect">
            <a:avLst/>
          </a:prstGeom>
          <a:solidFill>
            <a:srgbClr val="FFFFFF"/>
          </a:solidFill>
          <a:ln>
            <a:solidFill>
              <a:srgbClr val="000000"/>
            </a:solidFill>
            <a:miter lim="800000"/>
            <a:headEnd/>
            <a:tailEnd/>
          </a:ln>
        </p:spPr>
        <p:txBody>
          <a:bodyPr/>
          <a:lstStyle/>
          <a:p>
            <a:endParaRPr lang="zh-CN" altLang="en-US">
              <a:solidFill>
                <a:srgbClr val="FFFF00"/>
              </a:solidFill>
            </a:endParaRPr>
          </a:p>
        </p:txBody>
      </p:sp>
    </p:spTree>
    <p:extLst>
      <p:ext uri="{BB962C8B-B14F-4D97-AF65-F5344CB8AC3E}">
        <p14:creationId xmlns:p14="http://schemas.microsoft.com/office/powerpoint/2010/main" val="37026723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p:spPr>
        <p:txBody>
          <a:bodyPr/>
          <a:lstStyle/>
          <a:p>
            <a:endParaRPr lang="zh-CN" altLang="en-US" smtClean="0">
              <a:latin typeface="Times New Roman" charset="0"/>
            </a:endParaRPr>
          </a:p>
        </p:txBody>
      </p:sp>
      <p:sp>
        <p:nvSpPr>
          <p:cNvPr id="143364" name="灯片编号占位符 3"/>
          <p:cNvSpPr>
            <a:spLocks noGrp="1"/>
          </p:cNvSpPr>
          <p:nvPr>
            <p:ph type="sldNum" sz="quarter" idx="5"/>
          </p:nvPr>
        </p:nvSpPr>
        <p:spPr>
          <a:noFill/>
        </p:spPr>
        <p:txBody>
          <a:bodyPr/>
          <a:lstStyle/>
          <a:p>
            <a:fld id="{7EE72062-A32A-4AE5-B9A2-34E9E2ACB411}" type="slidenum">
              <a:rPr lang="en-US" altLang="zh-CN">
                <a:latin typeface="Times New Roman" charset="0"/>
              </a:rPr>
              <a:pPr/>
              <a:t>51</a:t>
            </a:fld>
            <a:endParaRPr lang="en-US" altLang="zh-CN">
              <a:latin typeface="Times New Roman" charset="0"/>
            </a:endParaRPr>
          </a:p>
        </p:txBody>
      </p:sp>
    </p:spTree>
    <p:extLst>
      <p:ext uri="{BB962C8B-B14F-4D97-AF65-F5344CB8AC3E}">
        <p14:creationId xmlns:p14="http://schemas.microsoft.com/office/powerpoint/2010/main" val="4252920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1721BC-E1FA-4711-82FC-E483353F6971}" type="slidenum">
              <a:rPr lang="zh-CN" altLang="en-US"/>
              <a:pPr/>
              <a:t>52</a:t>
            </a:fld>
            <a:endParaRPr lang="en-US" altLang="zh-CN"/>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r>
              <a:rPr lang="en-US" altLang="zh-CN" dirty="0" smtClean="0"/>
              <a:t>RGB</a:t>
            </a:r>
            <a:r>
              <a:rPr lang="zh-CN" altLang="en-US" dirty="0" smtClean="0"/>
              <a:t>通道图上</a:t>
            </a:r>
            <a:endParaRPr lang="en-US" altLang="zh-CN" dirty="0" smtClean="0"/>
          </a:p>
          <a:p>
            <a:r>
              <a:rPr lang="zh-CN" altLang="en-US" dirty="0" smtClean="0"/>
              <a:t>灰度变换，两个</a:t>
            </a:r>
            <a:r>
              <a:rPr lang="en-US" altLang="zh-CN" dirty="0" smtClean="0"/>
              <a:t>match</a:t>
            </a:r>
            <a:r>
              <a:rPr lang="zh-CN" altLang="en-US" dirty="0" smtClean="0"/>
              <a:t>第三个</a:t>
            </a:r>
            <a:endParaRPr lang="en-US" altLang="zh-CN" dirty="0" smtClean="0"/>
          </a:p>
          <a:p>
            <a:r>
              <a:rPr lang="en-US" altLang="zh-CN" dirty="0" smtClean="0"/>
              <a:t>1</a:t>
            </a:r>
            <a:r>
              <a:rPr lang="zh-CN" altLang="en-US" dirty="0" smtClean="0"/>
              <a:t>相对平滑的亮区和暗区</a:t>
            </a:r>
            <a:endParaRPr lang="en-US" altLang="zh-CN" dirty="0" smtClean="0"/>
          </a:p>
          <a:p>
            <a:r>
              <a:rPr lang="en-US" altLang="zh-CN" dirty="0" smtClean="0"/>
              <a:t>2</a:t>
            </a:r>
            <a:r>
              <a:rPr lang="zh-CN" altLang="en-US" dirty="0" smtClean="0"/>
              <a:t>两个区域的平均灰度</a:t>
            </a:r>
            <a:endParaRPr lang="en-US" altLang="zh-CN" dirty="0" smtClean="0"/>
          </a:p>
          <a:p>
            <a:r>
              <a:rPr lang="en-US" altLang="zh-CN" dirty="0" smtClean="0"/>
              <a:t>3</a:t>
            </a:r>
            <a:r>
              <a:rPr lang="zh-CN" altLang="en-US" dirty="0" smtClean="0"/>
              <a:t>线性对比度拉伸</a:t>
            </a:r>
            <a:r>
              <a:rPr lang="en-US" altLang="zh-CN" dirty="0" err="1" smtClean="0"/>
              <a:t>matc</a:t>
            </a:r>
            <a:r>
              <a:rPr lang="zh-CN" altLang="en-US" dirty="0" smtClean="0"/>
              <a:t>第三个</a:t>
            </a:r>
            <a:endParaRPr lang="en-US" altLang="zh-CN" dirty="0" smtClean="0"/>
          </a:p>
          <a:p>
            <a:endParaRPr lang="zh-CN" altLang="en-US" dirty="0"/>
          </a:p>
        </p:txBody>
      </p:sp>
    </p:spTree>
    <p:extLst>
      <p:ext uri="{BB962C8B-B14F-4D97-AF65-F5344CB8AC3E}">
        <p14:creationId xmlns:p14="http://schemas.microsoft.com/office/powerpoint/2010/main" val="751601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335A46-D8FE-4CEB-AC90-402D2CCFBDCE}" type="slidenum">
              <a:rPr lang="zh-CN" altLang="en-US"/>
              <a:pPr/>
              <a:t>53</a:t>
            </a:fld>
            <a:endParaRPr lang="en-US" altLang="zh-CN"/>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r>
              <a:rPr lang="zh-CN" altLang="en-US" dirty="0" smtClean="0"/>
              <a:t>浓烈 *</a:t>
            </a:r>
            <a:r>
              <a:rPr lang="en-US" altLang="zh-CN" dirty="0" smtClean="0"/>
              <a:t>&gt;1</a:t>
            </a:r>
            <a:endParaRPr lang="zh-CN" altLang="en-US" dirty="0"/>
          </a:p>
        </p:txBody>
      </p:sp>
    </p:spTree>
    <p:extLst>
      <p:ext uri="{BB962C8B-B14F-4D97-AF65-F5344CB8AC3E}">
        <p14:creationId xmlns:p14="http://schemas.microsoft.com/office/powerpoint/2010/main" val="3778620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CD4EBA-513A-4A20-9350-26C6B878215D}" type="slidenum">
              <a:rPr lang="zh-CN" altLang="en-US"/>
              <a:pPr/>
              <a:t>54</a:t>
            </a:fld>
            <a:endParaRPr lang="en-US" altLang="zh-CN"/>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p:txBody>
          <a:bodyPr/>
          <a:lstStyle/>
          <a:p>
            <a:r>
              <a:rPr lang="zh-CN" altLang="en-US" dirty="0" smtClean="0"/>
              <a:t>线性点操作保证</a:t>
            </a:r>
            <a:r>
              <a:rPr lang="en-US" altLang="zh-CN" dirty="0" smtClean="0"/>
              <a:t>RGB</a:t>
            </a:r>
            <a:r>
              <a:rPr lang="zh-CN" altLang="en-US" dirty="0" smtClean="0"/>
              <a:t>图像的灰度和彩色平衡</a:t>
            </a:r>
            <a:endParaRPr lang="en-US" altLang="zh-CN" dirty="0" smtClean="0"/>
          </a:p>
          <a:p>
            <a:r>
              <a:rPr lang="zh-CN" altLang="en-US" dirty="0" smtClean="0"/>
              <a:t>转</a:t>
            </a:r>
            <a:r>
              <a:rPr lang="en-US" altLang="zh-CN" dirty="0" smtClean="0"/>
              <a:t>HIS</a:t>
            </a:r>
            <a:r>
              <a:rPr lang="zh-CN" altLang="en-US" dirty="0" smtClean="0"/>
              <a:t>格式</a:t>
            </a:r>
            <a:endParaRPr lang="en-US" altLang="zh-CN" dirty="0" smtClean="0"/>
          </a:p>
          <a:p>
            <a:r>
              <a:rPr lang="zh-CN" altLang="en-US" dirty="0" smtClean="0"/>
              <a:t>对色度和饱和度进行中值滤波，去除颜色噪音</a:t>
            </a:r>
            <a:endParaRPr lang="en-US" altLang="zh-CN" dirty="0" smtClean="0"/>
          </a:p>
          <a:p>
            <a:r>
              <a:rPr lang="zh-CN" altLang="en-US" dirty="0" smtClean="0"/>
              <a:t>对亮度进行线性滤波，如锐化边缘、增强细节</a:t>
            </a:r>
            <a:endParaRPr lang="en-US" altLang="zh-CN" dirty="0" smtClean="0"/>
          </a:p>
          <a:p>
            <a:r>
              <a:rPr lang="zh-CN" altLang="en-US" dirty="0" smtClean="0"/>
              <a:t>线性点操作调整三个分量</a:t>
            </a:r>
            <a:endParaRPr lang="en-US" altLang="zh-CN" dirty="0" smtClean="0"/>
          </a:p>
          <a:p>
            <a:r>
              <a:rPr lang="zh-CN" altLang="en-US" dirty="0" smtClean="0"/>
              <a:t>转</a:t>
            </a:r>
            <a:r>
              <a:rPr lang="en-US" altLang="zh-CN" dirty="0" smtClean="0"/>
              <a:t>RGB</a:t>
            </a:r>
          </a:p>
        </p:txBody>
      </p:sp>
    </p:spTree>
    <p:extLst>
      <p:ext uri="{BB962C8B-B14F-4D97-AF65-F5344CB8AC3E}">
        <p14:creationId xmlns:p14="http://schemas.microsoft.com/office/powerpoint/2010/main" val="293183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D600BB-D208-4BB5-A144-F53F44489748}" type="slidenum">
              <a:rPr lang="zh-CN" altLang="en-US"/>
              <a:pPr/>
              <a:t>55</a:t>
            </a:fld>
            <a:endParaRPr lang="en-US" altLang="zh-CN"/>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p:txBody>
          <a:bodyPr/>
          <a:lstStyle/>
          <a:p>
            <a:r>
              <a:rPr lang="en-US" altLang="zh-CN" dirty="0" smtClean="0"/>
              <a:t>9/21</a:t>
            </a:r>
            <a:r>
              <a:rPr lang="zh-CN" altLang="en-US" dirty="0" smtClean="0"/>
              <a:t>、</a:t>
            </a:r>
            <a:r>
              <a:rPr lang="en-US" altLang="zh-CN" smtClean="0"/>
              <a:t>2018</a:t>
            </a:r>
            <a:endParaRPr lang="zh-CN" altLang="en-US" dirty="0"/>
          </a:p>
        </p:txBody>
      </p:sp>
    </p:spTree>
    <p:extLst>
      <p:ext uri="{BB962C8B-B14F-4D97-AF65-F5344CB8AC3E}">
        <p14:creationId xmlns:p14="http://schemas.microsoft.com/office/powerpoint/2010/main" val="2434356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gn="just" eaLnBrk="0" hangingPunct="0"/>
            <a:r>
              <a:rPr lang="en-US" altLang="zh-CN" dirty="0" smtClean="0">
                <a:solidFill>
                  <a:srgbClr val="CC0000"/>
                </a:solidFill>
                <a:effectLst>
                  <a:outerShdw blurRad="38100" dist="38100" dir="2700000" algn="tl">
                    <a:srgbClr val="000000"/>
                  </a:outerShdw>
                </a:effectLst>
                <a:latin typeface="隶书" pitchFamily="49" charset="-122"/>
                <a:ea typeface="隶书" pitchFamily="49" charset="-122"/>
              </a:rPr>
              <a:t>Applications</a:t>
            </a:r>
            <a:r>
              <a:rPr lang="zh-CN" altLang="en-US" dirty="0" smtClean="0">
                <a:solidFill>
                  <a:srgbClr val="CC0000"/>
                </a:solidFill>
                <a:effectLst>
                  <a:outerShdw blurRad="38100" dist="38100" dir="2700000" algn="tl">
                    <a:srgbClr val="000000"/>
                  </a:outerShdw>
                </a:effectLst>
                <a:latin typeface="隶书" pitchFamily="49" charset="-122"/>
                <a:ea typeface="隶书" pitchFamily="49" charset="-122"/>
              </a:rPr>
              <a:t>：</a:t>
            </a:r>
          </a:p>
          <a:p>
            <a:pPr algn="just" eaLnBrk="0" hangingPunct="0"/>
            <a:r>
              <a:rPr lang="zh-CN" altLang="en-US" dirty="0" smtClean="0">
                <a:latin typeface="华文新魏" pitchFamily="2" charset="-122"/>
              </a:rPr>
              <a:t>（1）景物映射成奇异彩色，比本色更引人注目</a:t>
            </a:r>
            <a:r>
              <a:rPr lang="en-US" altLang="zh-CN" dirty="0" smtClean="0">
                <a:latin typeface="华文新魏" pitchFamily="2" charset="-122"/>
              </a:rPr>
              <a:t>;</a:t>
            </a:r>
          </a:p>
          <a:p>
            <a:pPr algn="just" eaLnBrk="0" hangingPunct="0"/>
            <a:r>
              <a:rPr lang="zh-CN" altLang="en-US" dirty="0" smtClean="0">
                <a:latin typeface="华文新魏" pitchFamily="2" charset="-122"/>
              </a:rPr>
              <a:t>（2）适应人眼对颜色的灵敏度，提高鉴别能力。</a:t>
            </a:r>
          </a:p>
          <a:p>
            <a:pPr algn="just" eaLnBrk="0" hangingPunct="0"/>
            <a:r>
              <a:rPr lang="zh-CN" altLang="en-US" dirty="0" smtClean="0">
                <a:latin typeface="华文新魏" pitchFamily="2" charset="-122"/>
              </a:rPr>
              <a:t>    如人眼对绿色亮度响应最灵敏，可把细小物体映射成绿色。人眼对蓝光的强弱对比灵敏度最大。可把细节丰富的物体映射成深浅与亮度不一的蓝色。</a:t>
            </a:r>
            <a:endParaRPr lang="en-US" altLang="zh-CN" dirty="0" smtClean="0">
              <a:latin typeface="华文新魏" pitchFamily="2" charset="-122"/>
            </a:endParaRPr>
          </a:p>
          <a:p>
            <a:pPr marL="0" marR="0" indent="0" algn="just" defTabSz="914400" rtl="0" eaLnBrk="0" fontAlgn="auto" latinLnBrk="0" hangingPunct="0">
              <a:lnSpc>
                <a:spcPct val="100000"/>
              </a:lnSpc>
              <a:spcBef>
                <a:spcPts val="0"/>
              </a:spcBef>
              <a:spcAft>
                <a:spcPts val="0"/>
              </a:spcAft>
              <a:buClrTx/>
              <a:buSzTx/>
              <a:buFontTx/>
              <a:buNone/>
              <a:tabLst/>
              <a:defRPr/>
            </a:pPr>
            <a:r>
              <a:rPr lang="zh-CN" altLang="en-US" dirty="0" smtClean="0">
                <a:latin typeface="华文新魏" pitchFamily="2" charset="-122"/>
              </a:rPr>
              <a:t>（3）遥感多光谱图象处理成假彩色，以获得更多信息。 </a:t>
            </a:r>
          </a:p>
          <a:p>
            <a:pPr algn="just" eaLnBrk="0" hangingPunct="0"/>
            <a:endParaRPr lang="zh-CN" altLang="en-US" dirty="0" smtClean="0">
              <a:latin typeface="华文新魏" pitchFamily="2" charset="-122"/>
            </a:endParaRPr>
          </a:p>
          <a:p>
            <a:pPr algn="just" eaLnBrk="0" hangingPunct="0"/>
            <a:endParaRPr lang="en-US" altLang="zh-CN" dirty="0" smtClean="0">
              <a:latin typeface="华文新魏" pitchFamily="2" charset="-122"/>
            </a:endParaRPr>
          </a:p>
          <a:p>
            <a:pPr algn="just" eaLnBrk="0" hangingPunct="0"/>
            <a:endParaRPr lang="zh-CN" altLang="en-US" dirty="0"/>
          </a:p>
        </p:txBody>
      </p:sp>
      <p:sp>
        <p:nvSpPr>
          <p:cNvPr id="4" name="灯片编号占位符 3"/>
          <p:cNvSpPr>
            <a:spLocks noGrp="1"/>
          </p:cNvSpPr>
          <p:nvPr>
            <p:ph type="sldNum" sz="quarter" idx="10"/>
          </p:nvPr>
        </p:nvSpPr>
        <p:spPr/>
        <p:txBody>
          <a:bodyPr/>
          <a:lstStyle/>
          <a:p>
            <a:fld id="{46CA7772-72F1-471F-A69C-9D4EE795E875}" type="slidenum">
              <a:rPr lang="zh-CN" altLang="en-US" smtClean="0"/>
              <a:pPr/>
              <a:t>59</a:t>
            </a:fld>
            <a:endParaRPr lang="zh-CN" altLang="en-US"/>
          </a:p>
        </p:txBody>
      </p:sp>
    </p:spTree>
    <p:extLst>
      <p:ext uri="{BB962C8B-B14F-4D97-AF65-F5344CB8AC3E}">
        <p14:creationId xmlns:p14="http://schemas.microsoft.com/office/powerpoint/2010/main" val="696575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5EBA8759-5A7A-4B67-A8BA-1B63FFFAB05D}" type="slidenum">
              <a:rPr lang="en-US" altLang="zh-CN">
                <a:latin typeface="Times New Roman" charset="0"/>
              </a:rPr>
              <a:pPr/>
              <a:t>6</a:t>
            </a:fld>
            <a:endParaRPr lang="en-US" altLang="zh-CN">
              <a:latin typeface="Times New Roman"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zh-CN" altLang="zh-CN" smtClean="0">
              <a:latin typeface="Times New Roman" charset="0"/>
            </a:endParaRPr>
          </a:p>
        </p:txBody>
      </p:sp>
    </p:spTree>
    <p:extLst>
      <p:ext uri="{BB962C8B-B14F-4D97-AF65-F5344CB8AC3E}">
        <p14:creationId xmlns:p14="http://schemas.microsoft.com/office/powerpoint/2010/main" val="964470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FD0D43-4F98-4622-9A33-0371942EE62E}" type="slidenum">
              <a:rPr lang="zh-CN" altLang="en-US"/>
              <a:pPr/>
              <a:t>79</a:t>
            </a:fld>
            <a:endParaRPr lang="zh-CN" altLang="en-US"/>
          </a:p>
        </p:txBody>
      </p:sp>
      <p:sp>
        <p:nvSpPr>
          <p:cNvPr id="432130" name="Rectangle 2"/>
          <p:cNvSpPr>
            <a:spLocks noGrp="1" noRot="1" noChangeAspect="1" noChangeArrowheads="1" noTextEdit="1"/>
          </p:cNvSpPr>
          <p:nvPr>
            <p:ph type="sldImg"/>
          </p:nvPr>
        </p:nvSpPr>
        <p:spPr>
          <a:ln/>
        </p:spPr>
      </p:sp>
      <p:sp>
        <p:nvSpPr>
          <p:cNvPr id="432131" name="Rectangle 3"/>
          <p:cNvSpPr>
            <a:spLocks noGrp="1" noChangeArrowheads="1"/>
          </p:cNvSpPr>
          <p:nvPr>
            <p:ph type="body" idx="1"/>
          </p:nvPr>
        </p:nvSpPr>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35081819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AACB5F-EA1D-4D05-BB4C-951650BCD2FB}" type="slidenum">
              <a:rPr lang="zh-CN" altLang="en-US"/>
              <a:pPr/>
              <a:t>80</a:t>
            </a:fld>
            <a:endParaRPr lang="zh-CN" altLang="en-US"/>
          </a:p>
        </p:txBody>
      </p:sp>
      <p:sp>
        <p:nvSpPr>
          <p:cNvPr id="4444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44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3373811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9DF425-339B-4CE5-88CD-F902DC834D3B}" type="slidenum">
              <a:rPr lang="zh-CN" altLang="en-US"/>
              <a:pPr/>
              <a:t>81</a:t>
            </a:fld>
            <a:endParaRPr lang="zh-CN" altLang="en-US"/>
          </a:p>
        </p:txBody>
      </p:sp>
      <p:sp>
        <p:nvSpPr>
          <p:cNvPr id="4464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64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18822871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2324A0-79A7-4807-8EDA-C79CDE3CDB76}" type="slidenum">
              <a:rPr lang="zh-CN" altLang="en-US"/>
              <a:pPr/>
              <a:t>82</a:t>
            </a:fld>
            <a:endParaRPr lang="zh-CN" altLang="en-US"/>
          </a:p>
        </p:txBody>
      </p:sp>
      <p:sp>
        <p:nvSpPr>
          <p:cNvPr id="4485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85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13653500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4C4F5-310D-4ACF-A0F0-A4C05C67D082}" type="slidenum">
              <a:rPr lang="zh-CN" altLang="en-US"/>
              <a:pPr/>
              <a:t>83</a:t>
            </a:fld>
            <a:endParaRPr lang="zh-CN" altLang="en-US"/>
          </a:p>
        </p:txBody>
      </p:sp>
      <p:sp>
        <p:nvSpPr>
          <p:cNvPr id="45056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05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21764757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34005-5C7A-4468-A76F-C37FDD8DC377}" type="slidenum">
              <a:rPr lang="zh-CN" altLang="en-US"/>
              <a:pPr/>
              <a:t>84</a:t>
            </a:fld>
            <a:endParaRPr lang="zh-CN" altLang="en-US"/>
          </a:p>
        </p:txBody>
      </p:sp>
      <p:sp>
        <p:nvSpPr>
          <p:cNvPr id="45261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26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4914796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18905F-9A0E-40F4-B7D1-71B205F0E77F}" type="slidenum">
              <a:rPr lang="zh-CN" altLang="en-US"/>
              <a:pPr/>
              <a:t>85</a:t>
            </a:fld>
            <a:endParaRPr lang="zh-CN" altLang="en-US"/>
          </a:p>
        </p:txBody>
      </p:sp>
      <p:sp>
        <p:nvSpPr>
          <p:cNvPr id="4546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46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16790109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D02FC5-8F8A-4771-9E9B-879F1BD51F75}" type="slidenum">
              <a:rPr lang="zh-CN" altLang="en-US"/>
              <a:pPr/>
              <a:t>86</a:t>
            </a:fld>
            <a:endParaRPr lang="zh-CN" altLang="en-US"/>
          </a:p>
        </p:txBody>
      </p:sp>
      <p:sp>
        <p:nvSpPr>
          <p:cNvPr id="45670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67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9523319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74B7E6-273D-41F6-AA09-54063514B3CE}" type="slidenum">
              <a:rPr lang="zh-CN" altLang="en-US"/>
              <a:pPr/>
              <a:t>87</a:t>
            </a:fld>
            <a:endParaRPr lang="zh-CN" altLang="en-US"/>
          </a:p>
        </p:txBody>
      </p:sp>
      <p:sp>
        <p:nvSpPr>
          <p:cNvPr id="4382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82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1407407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A6E4CA-46CB-4E5F-A52F-BEB36F3AE7EE}" type="slidenum">
              <a:rPr lang="zh-CN" altLang="en-US"/>
              <a:pPr/>
              <a:t>88</a:t>
            </a:fld>
            <a:endParaRPr lang="zh-CN" altLang="en-US"/>
          </a:p>
        </p:txBody>
      </p:sp>
      <p:sp>
        <p:nvSpPr>
          <p:cNvPr id="43417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41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224361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5517EEF9-601F-43FC-99F1-5675D3F680B0}" type="slidenum">
              <a:rPr lang="en-US" altLang="zh-CN">
                <a:latin typeface="Times New Roman" charset="0"/>
              </a:rPr>
              <a:pPr/>
              <a:t>7</a:t>
            </a:fld>
            <a:endParaRPr lang="en-US" altLang="zh-CN">
              <a:latin typeface="Times New Roman"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zh-CN" altLang="zh-CN" smtClean="0">
              <a:latin typeface="Times New Roman" charset="0"/>
            </a:endParaRPr>
          </a:p>
        </p:txBody>
      </p:sp>
    </p:spTree>
    <p:extLst>
      <p:ext uri="{BB962C8B-B14F-4D97-AF65-F5344CB8AC3E}">
        <p14:creationId xmlns:p14="http://schemas.microsoft.com/office/powerpoint/2010/main" val="10652301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4B7996-642E-4A42-A747-3511372BE777}" type="slidenum">
              <a:rPr lang="zh-CN" altLang="en-US"/>
              <a:pPr/>
              <a:t>89</a:t>
            </a:fld>
            <a:endParaRPr lang="zh-CN" altLang="en-US"/>
          </a:p>
        </p:txBody>
      </p:sp>
      <p:sp>
        <p:nvSpPr>
          <p:cNvPr id="4362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362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34191334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6CA8B3-87F8-4380-911D-8E16BD002C86}" type="slidenum">
              <a:rPr lang="zh-CN" altLang="en-US"/>
              <a:pPr/>
              <a:t>90</a:t>
            </a:fld>
            <a:endParaRPr lang="zh-CN" altLang="en-US"/>
          </a:p>
        </p:txBody>
      </p:sp>
      <p:sp>
        <p:nvSpPr>
          <p:cNvPr id="4403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03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10248154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979E66-3E72-4AE6-9918-287076497F9A}" type="slidenum">
              <a:rPr lang="zh-CN" altLang="en-US"/>
              <a:pPr/>
              <a:t>91</a:t>
            </a:fld>
            <a:endParaRPr lang="zh-CN" altLang="en-US"/>
          </a:p>
        </p:txBody>
      </p:sp>
      <p:sp>
        <p:nvSpPr>
          <p:cNvPr id="4423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423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80164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365154-820A-4DD1-94DA-6E8283801CF6}" type="slidenum">
              <a:rPr lang="zh-CN" altLang="en-US"/>
              <a:pPr/>
              <a:t>92</a:t>
            </a:fld>
            <a:endParaRPr lang="zh-CN" altLang="en-US"/>
          </a:p>
        </p:txBody>
      </p:sp>
      <p:sp>
        <p:nvSpPr>
          <p:cNvPr id="4587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87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4143733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E678FB-CFB1-42BA-B421-823D029F48CE}" type="slidenum">
              <a:rPr lang="zh-CN" altLang="en-US"/>
              <a:pPr/>
              <a:t>93</a:t>
            </a:fld>
            <a:endParaRPr lang="zh-CN" altLang="en-US"/>
          </a:p>
        </p:txBody>
      </p:sp>
      <p:sp>
        <p:nvSpPr>
          <p:cNvPr id="46080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22539849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47BC60-4B83-43CF-8D3D-E5FD275D04B4}" type="slidenum">
              <a:rPr lang="zh-CN" altLang="en-US"/>
              <a:pPr/>
              <a:t>94</a:t>
            </a:fld>
            <a:endParaRPr lang="zh-CN" altLang="en-US"/>
          </a:p>
        </p:txBody>
      </p:sp>
      <p:sp>
        <p:nvSpPr>
          <p:cNvPr id="46285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28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11666759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0089C3-C105-4FB0-87DB-B5E129813BDE}" type="slidenum">
              <a:rPr lang="zh-CN" altLang="en-US"/>
              <a:pPr/>
              <a:t>95</a:t>
            </a:fld>
            <a:endParaRPr lang="zh-CN" altLang="en-US"/>
          </a:p>
        </p:txBody>
      </p:sp>
      <p:sp>
        <p:nvSpPr>
          <p:cNvPr id="4648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48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14963106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2EFD2C-3D14-4603-950E-1FB2DEC3C1FF}" type="slidenum">
              <a:rPr lang="zh-CN" altLang="en-US"/>
              <a:pPr/>
              <a:t>96</a:t>
            </a:fld>
            <a:endParaRPr lang="zh-CN" altLang="en-US"/>
          </a:p>
        </p:txBody>
      </p:sp>
      <p:sp>
        <p:nvSpPr>
          <p:cNvPr id="83149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149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851682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CF78F4-3FA7-4AC6-A562-4A1FBE98A13E}" type="slidenum">
              <a:rPr lang="zh-CN" altLang="en-US"/>
              <a:pPr/>
              <a:t>97</a:t>
            </a:fld>
            <a:endParaRPr lang="zh-CN" altLang="en-US"/>
          </a:p>
        </p:txBody>
      </p:sp>
      <p:sp>
        <p:nvSpPr>
          <p:cNvPr id="83353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35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834066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CE32CE-76B0-4DD5-8485-BA570FD1DDCA}" type="slidenum">
              <a:rPr lang="zh-CN" altLang="en-US"/>
              <a:pPr/>
              <a:t>98</a:t>
            </a:fld>
            <a:endParaRPr lang="zh-CN" altLang="en-US"/>
          </a:p>
        </p:txBody>
      </p:sp>
      <p:sp>
        <p:nvSpPr>
          <p:cNvPr id="8355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55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402680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A1548ECA-DA01-4DD3-96F9-67873C51961A}" type="slidenum">
              <a:rPr lang="en-US" altLang="zh-CN">
                <a:latin typeface="Times New Roman" charset="0"/>
              </a:rPr>
              <a:pPr/>
              <a:t>8</a:t>
            </a:fld>
            <a:endParaRPr lang="en-US" altLang="zh-CN">
              <a:latin typeface="Times New Roman"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r>
              <a:rPr lang="en-US" altLang="zh-CN" smtClean="0">
                <a:latin typeface="Times New Roman" charset="0"/>
              </a:rPr>
              <a:t>2019/9/23</a:t>
            </a:r>
            <a:endParaRPr lang="zh-CN" altLang="zh-CN" smtClean="0">
              <a:latin typeface="Times New Roman" charset="0"/>
            </a:endParaRPr>
          </a:p>
        </p:txBody>
      </p:sp>
    </p:spTree>
    <p:extLst>
      <p:ext uri="{BB962C8B-B14F-4D97-AF65-F5344CB8AC3E}">
        <p14:creationId xmlns:p14="http://schemas.microsoft.com/office/powerpoint/2010/main" val="6966273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43C763-305E-4244-8F78-109DA74FBEDB}" type="slidenum">
              <a:rPr lang="zh-CN" altLang="en-US"/>
              <a:pPr/>
              <a:t>99</a:t>
            </a:fld>
            <a:endParaRPr lang="zh-CN" altLang="en-US"/>
          </a:p>
        </p:txBody>
      </p:sp>
      <p:sp>
        <p:nvSpPr>
          <p:cNvPr id="83763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76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35039286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DBFB88-7B0F-412A-B59B-11B63B4A13A9}" type="slidenum">
              <a:rPr lang="zh-CN" altLang="en-US"/>
              <a:pPr/>
              <a:t>100</a:t>
            </a:fld>
            <a:endParaRPr lang="zh-CN" altLang="en-US"/>
          </a:p>
        </p:txBody>
      </p:sp>
      <p:sp>
        <p:nvSpPr>
          <p:cNvPr id="83968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396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12112330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3B1D74-8792-40B4-9F11-D5833DACF745}" type="slidenum">
              <a:rPr lang="zh-CN" altLang="en-US"/>
              <a:pPr/>
              <a:t>101</a:t>
            </a:fld>
            <a:endParaRPr lang="zh-CN" altLang="en-US"/>
          </a:p>
        </p:txBody>
      </p:sp>
      <p:sp>
        <p:nvSpPr>
          <p:cNvPr id="841730" name="Rectangle 1026"/>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1731"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35591423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C6EC04-0E68-46B2-9163-78E9E0935FF8}" type="slidenum">
              <a:rPr lang="zh-CN" altLang="en-US"/>
              <a:pPr/>
              <a:t>102</a:t>
            </a:fld>
            <a:endParaRPr lang="zh-CN" altLang="en-US"/>
          </a:p>
        </p:txBody>
      </p:sp>
      <p:sp>
        <p:nvSpPr>
          <p:cNvPr id="84377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37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25157122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B43339-C6C3-408F-BFE5-8D4C4C3D273A}" type="slidenum">
              <a:rPr lang="zh-CN" altLang="en-US"/>
              <a:pPr/>
              <a:t>103</a:t>
            </a:fld>
            <a:endParaRPr lang="zh-CN" altLang="en-US"/>
          </a:p>
        </p:txBody>
      </p:sp>
      <p:sp>
        <p:nvSpPr>
          <p:cNvPr id="8458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58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8541558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3745B5-DD57-4434-B87F-55EA5F32A8E1}" type="slidenum">
              <a:rPr lang="zh-CN" altLang="en-US"/>
              <a:pPr/>
              <a:t>104</a:t>
            </a:fld>
            <a:endParaRPr lang="zh-CN" altLang="en-US"/>
          </a:p>
        </p:txBody>
      </p:sp>
      <p:sp>
        <p:nvSpPr>
          <p:cNvPr id="8478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78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7021522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35524D-F2FD-4A59-AF54-5F5A40210007}" type="slidenum">
              <a:rPr lang="zh-CN" altLang="en-US"/>
              <a:pPr/>
              <a:t>105</a:t>
            </a:fld>
            <a:endParaRPr lang="zh-CN" altLang="en-US"/>
          </a:p>
        </p:txBody>
      </p:sp>
      <p:sp>
        <p:nvSpPr>
          <p:cNvPr id="8499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499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12600292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93C21C-F5C9-4B99-9BBC-7F5C6D3AC309}" type="slidenum">
              <a:rPr lang="zh-CN" altLang="en-US"/>
              <a:pPr/>
              <a:t>106</a:t>
            </a:fld>
            <a:endParaRPr lang="zh-CN" altLang="en-US"/>
          </a:p>
        </p:txBody>
      </p:sp>
      <p:sp>
        <p:nvSpPr>
          <p:cNvPr id="8519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519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-Matlab</a:t>
            </a:r>
          </a:p>
          <a:p>
            <a:r>
              <a:rPr lang="en-US" altLang="zh-CN"/>
              <a:t>	graphics\image colormaps	 </a:t>
            </a:r>
          </a:p>
        </p:txBody>
      </p:sp>
    </p:spTree>
    <p:extLst>
      <p:ext uri="{BB962C8B-B14F-4D97-AF65-F5344CB8AC3E}">
        <p14:creationId xmlns:p14="http://schemas.microsoft.com/office/powerpoint/2010/main" val="32065679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0E0923-D80D-46E8-A6B7-CEA12F7B8065}" type="slidenum">
              <a:rPr lang="zh-CN" altLang="en-US"/>
              <a:pPr/>
              <a:t>111</a:t>
            </a:fld>
            <a:endParaRPr lang="zh-CN" altLang="en-US"/>
          </a:p>
        </p:txBody>
      </p:sp>
      <p:sp>
        <p:nvSpPr>
          <p:cNvPr id="85913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591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5766809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0CE927-8019-4662-8A02-B61A233852A0}" type="slidenum">
              <a:rPr lang="zh-CN" altLang="en-US"/>
              <a:pPr/>
              <a:t>112</a:t>
            </a:fld>
            <a:endParaRPr lang="zh-CN" altLang="en-US"/>
          </a:p>
        </p:txBody>
      </p:sp>
      <p:sp>
        <p:nvSpPr>
          <p:cNvPr id="8611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11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111037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52440A0A-AF88-42BD-B5E1-858ACC36D4A1}" type="slidenum">
              <a:rPr lang="en-US" altLang="zh-CN">
                <a:latin typeface="Times New Roman" charset="0"/>
              </a:rPr>
              <a:pPr/>
              <a:t>13</a:t>
            </a:fld>
            <a:endParaRPr lang="en-US" altLang="zh-CN">
              <a:latin typeface="Times New Roman"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zh-CN" altLang="zh-CN" dirty="0" smtClean="0">
              <a:latin typeface="Times New Roman" charset="0"/>
            </a:endParaRPr>
          </a:p>
        </p:txBody>
      </p:sp>
    </p:spTree>
    <p:extLst>
      <p:ext uri="{BB962C8B-B14F-4D97-AF65-F5344CB8AC3E}">
        <p14:creationId xmlns:p14="http://schemas.microsoft.com/office/powerpoint/2010/main" val="1157681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68A1A4-500F-4DDC-BC03-6A752CD7E04E}" type="slidenum">
              <a:rPr lang="zh-CN" altLang="en-US"/>
              <a:pPr/>
              <a:t>113</a:t>
            </a:fld>
            <a:endParaRPr lang="zh-CN" altLang="en-US"/>
          </a:p>
        </p:txBody>
      </p:sp>
      <p:sp>
        <p:nvSpPr>
          <p:cNvPr id="86323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32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14562145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A878DE-7C5E-48B7-B747-6DEAA761F431}" type="slidenum">
              <a:rPr lang="zh-CN" altLang="en-US"/>
              <a:pPr/>
              <a:t>114</a:t>
            </a:fld>
            <a:endParaRPr lang="zh-CN" altLang="en-US"/>
          </a:p>
        </p:txBody>
      </p:sp>
      <p:sp>
        <p:nvSpPr>
          <p:cNvPr id="86528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52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251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0C1F77-D1E8-4C55-886F-7A0BA4B7171B}" type="slidenum">
              <a:rPr lang="zh-CN" altLang="en-US"/>
              <a:pPr/>
              <a:t>115</a:t>
            </a:fld>
            <a:endParaRPr lang="zh-CN" altLang="en-US"/>
          </a:p>
        </p:txBody>
      </p:sp>
      <p:sp>
        <p:nvSpPr>
          <p:cNvPr id="86733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73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41544021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8307CB-AC45-46AD-B849-27BF1F4CD4BC}" type="slidenum">
              <a:rPr lang="zh-CN" altLang="en-US"/>
              <a:pPr/>
              <a:t>116</a:t>
            </a:fld>
            <a:endParaRPr lang="zh-CN" altLang="en-US"/>
          </a:p>
        </p:txBody>
      </p:sp>
      <p:sp>
        <p:nvSpPr>
          <p:cNvPr id="86937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6937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10192073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C3BA29-5764-4998-8B46-2B41FDEA91D6}" type="slidenum">
              <a:rPr lang="zh-CN" altLang="en-US"/>
              <a:pPr/>
              <a:t>117</a:t>
            </a:fld>
            <a:endParaRPr lang="zh-CN" altLang="en-US"/>
          </a:p>
        </p:txBody>
      </p:sp>
      <p:sp>
        <p:nvSpPr>
          <p:cNvPr id="87142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14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18984554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3FEF9-E247-4AFD-B6F1-FAADEEE222CD}" type="slidenum">
              <a:rPr lang="zh-CN" altLang="en-US"/>
              <a:pPr/>
              <a:t>118</a:t>
            </a:fld>
            <a:endParaRPr lang="zh-CN" altLang="en-US"/>
          </a:p>
        </p:txBody>
      </p:sp>
      <p:sp>
        <p:nvSpPr>
          <p:cNvPr id="8734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34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20990512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8589D4-8D75-4FC5-9F89-9416F0057752}" type="slidenum">
              <a:rPr lang="zh-CN" altLang="en-US"/>
              <a:pPr/>
              <a:t>119</a:t>
            </a:fld>
            <a:endParaRPr lang="zh-CN" altLang="en-US"/>
          </a:p>
        </p:txBody>
      </p:sp>
      <p:sp>
        <p:nvSpPr>
          <p:cNvPr id="8755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55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2698993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3A2824-9A57-40BC-8876-0507DED88344}" type="slidenum">
              <a:rPr lang="zh-CN" altLang="en-US"/>
              <a:pPr/>
              <a:t>120</a:t>
            </a:fld>
            <a:endParaRPr lang="zh-CN" altLang="en-US"/>
          </a:p>
        </p:txBody>
      </p:sp>
      <p:sp>
        <p:nvSpPr>
          <p:cNvPr id="8775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75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28082295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1C9FC2-2E28-45BF-AAAD-6BBC5C58E019}" type="slidenum">
              <a:rPr lang="zh-CN" altLang="en-US"/>
              <a:pPr/>
              <a:t>121</a:t>
            </a:fld>
            <a:endParaRPr lang="zh-CN" altLang="en-US"/>
          </a:p>
        </p:txBody>
      </p:sp>
      <p:sp>
        <p:nvSpPr>
          <p:cNvPr id="8796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796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zh-CN"/>
              <a:t>Matlab demos</a:t>
            </a:r>
          </a:p>
          <a:p>
            <a:r>
              <a:rPr lang="en-US" altLang="zh-CN"/>
              <a:t>-Toolboxes</a:t>
            </a:r>
          </a:p>
          <a:p>
            <a:r>
              <a:rPr lang="en-US" altLang="zh-CN"/>
              <a:t>	image processing\Landsat color composite	 </a:t>
            </a:r>
          </a:p>
        </p:txBody>
      </p:sp>
    </p:spTree>
    <p:extLst>
      <p:ext uri="{BB962C8B-B14F-4D97-AF65-F5344CB8AC3E}">
        <p14:creationId xmlns:p14="http://schemas.microsoft.com/office/powerpoint/2010/main" val="18077302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09BB7B-E008-4A47-9B57-F0002D8335D6}" type="slidenum">
              <a:rPr lang="zh-CN" altLang="en-US"/>
              <a:pPr/>
              <a:t>122</a:t>
            </a:fld>
            <a:endParaRPr lang="en-US" altLang="zh-CN"/>
          </a:p>
        </p:txBody>
      </p:sp>
      <p:sp>
        <p:nvSpPr>
          <p:cNvPr id="491522" name="Rectangle 2"/>
          <p:cNvSpPr>
            <a:spLocks noGrp="1" noRot="1" noChangeAspect="1" noChangeArrowheads="1" noTextEdit="1"/>
          </p:cNvSpPr>
          <p:nvPr>
            <p:ph type="sldImg"/>
          </p:nvPr>
        </p:nvSpPr>
        <p:spPr bwMode="auto">
          <a:xfrm>
            <a:off x="1143000" y="687388"/>
            <a:ext cx="4572000" cy="3429000"/>
          </a:xfrm>
          <a:prstGeom prst="rect">
            <a:avLst/>
          </a:prstGeom>
          <a:solidFill>
            <a:srgbClr val="FFFFFF"/>
          </a:solidFill>
          <a:ln>
            <a:solidFill>
              <a:srgbClr val="000000"/>
            </a:solidFill>
            <a:miter lim="800000"/>
            <a:headEnd/>
            <a:tailEnd/>
          </a:ln>
        </p:spPr>
      </p:sp>
      <p:sp>
        <p:nvSpPr>
          <p:cNvPr id="491523" name="Rectangle 3"/>
          <p:cNvSpPr>
            <a:spLocks noGrp="1" noChangeArrowheads="1"/>
          </p:cNvSpPr>
          <p:nvPr>
            <p:ph type="body" idx="1"/>
          </p:nvPr>
        </p:nvSpPr>
        <p:spPr bwMode="auto">
          <a:xfrm>
            <a:off x="913947" y="4343798"/>
            <a:ext cx="5030107" cy="4113609"/>
          </a:xfrm>
          <a:prstGeom prst="rect">
            <a:avLst/>
          </a:prstGeom>
          <a:solidFill>
            <a:srgbClr val="FFFFFF"/>
          </a:solidFill>
          <a:ln>
            <a:solidFill>
              <a:srgbClr val="000000"/>
            </a:solidFill>
            <a:miter lim="800000"/>
            <a:headEnd/>
            <a:tailEnd/>
          </a:ln>
        </p:spPr>
        <p:txBody>
          <a:bodyPr/>
          <a:lstStyle/>
          <a:p>
            <a:r>
              <a:rPr lang="en-US" altLang="zh-CN"/>
              <a:t>Spectra </a:t>
            </a:r>
            <a:r>
              <a:rPr lang="zh-CN" altLang="en-US"/>
              <a:t>光谱</a:t>
            </a:r>
          </a:p>
        </p:txBody>
      </p:sp>
    </p:spTree>
    <p:extLst>
      <p:ext uri="{BB962C8B-B14F-4D97-AF65-F5344CB8AC3E}">
        <p14:creationId xmlns:p14="http://schemas.microsoft.com/office/powerpoint/2010/main" val="2716193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4ED17C0A-6C99-4DB7-BB24-B0EB9D9A95B0}" type="slidenum">
              <a:rPr lang="en-US" altLang="zh-CN">
                <a:latin typeface="Times New Roman" charset="0"/>
              </a:rPr>
              <a:pPr/>
              <a:t>14</a:t>
            </a:fld>
            <a:endParaRPr lang="en-US" altLang="zh-CN">
              <a:latin typeface="Times New Roman" charset="0"/>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r>
              <a:rPr lang="en-US" altLang="zh-CN" sz="1200" b="0" i="0" u="none" strike="noStrike" kern="1200" dirty="0" smtClean="0">
                <a:solidFill>
                  <a:schemeClr val="tx1"/>
                </a:solidFill>
                <a:effectLst/>
                <a:latin typeface="+mn-lt"/>
                <a:ea typeface="+mn-ea"/>
                <a:cs typeface="+mn-cs"/>
                <a:hlinkClick r:id="rId3"/>
              </a:rPr>
              <a:t>CIE</a:t>
            </a:r>
            <a:r>
              <a:rPr lang="zh-CN" altLang="en-US" sz="1200" b="0" i="0" u="none" strike="noStrike" kern="1200" dirty="0" smtClean="0">
                <a:solidFill>
                  <a:schemeClr val="tx1"/>
                </a:solidFill>
                <a:effectLst/>
                <a:latin typeface="+mn-lt"/>
                <a:ea typeface="+mn-ea"/>
                <a:cs typeface="+mn-cs"/>
                <a:hlinkClick r:id="rId3"/>
              </a:rPr>
              <a:t>系统：国际</a:t>
            </a:r>
            <a:r>
              <a:rPr lang="zh-CN" altLang="en-US" sz="1200" b="0" i="0" kern="1200" dirty="0" smtClean="0">
                <a:solidFill>
                  <a:schemeClr val="tx1"/>
                </a:solidFill>
                <a:effectLst/>
                <a:latin typeface="+mn-lt"/>
                <a:ea typeface="+mn-ea"/>
                <a:cs typeface="+mn-cs"/>
              </a:rPr>
              <a:t>照明委员会</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CIE</a:t>
            </a:r>
            <a:r>
              <a:rPr lang="zh-CN" altLang="en-US" sz="1200" b="0" i="0" kern="1200" dirty="0" smtClean="0">
                <a:solidFill>
                  <a:schemeClr val="tx1"/>
                </a:solidFill>
                <a:effectLst/>
                <a:latin typeface="+mn-lt"/>
                <a:ea typeface="+mn-ea"/>
                <a:cs typeface="+mn-cs"/>
              </a:rPr>
              <a:t>制订了一系列色度学标准，一直沿用到数字视频时代，</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其中包括白光标准（</a:t>
            </a:r>
            <a:r>
              <a:rPr lang="en-US" altLang="zh-CN" sz="1200" b="0" i="0" kern="1200" dirty="0" smtClean="0">
                <a:solidFill>
                  <a:schemeClr val="tx1"/>
                </a:solidFill>
                <a:effectLst/>
                <a:latin typeface="+mn-lt"/>
                <a:ea typeface="+mn-ea"/>
                <a:cs typeface="+mn-cs"/>
              </a:rPr>
              <a:t>D65</a:t>
            </a:r>
            <a:r>
              <a:rPr lang="zh-CN" altLang="en-US" sz="1200" b="0" i="0" kern="1200" dirty="0" smtClean="0">
                <a:solidFill>
                  <a:schemeClr val="tx1"/>
                </a:solidFill>
                <a:effectLst/>
                <a:latin typeface="+mn-lt"/>
                <a:ea typeface="+mn-ea"/>
                <a:cs typeface="+mn-cs"/>
              </a:rPr>
              <a:t>）和阴极射线管（</a:t>
            </a:r>
            <a:r>
              <a:rPr lang="en-US" altLang="zh-CN" sz="1200" b="0" i="0" kern="1200" dirty="0" smtClean="0">
                <a:solidFill>
                  <a:schemeClr val="tx1"/>
                </a:solidFill>
                <a:effectLst/>
                <a:latin typeface="+mn-lt"/>
                <a:ea typeface="+mn-ea"/>
                <a:cs typeface="+mn-cs"/>
              </a:rPr>
              <a:t>CRT</a:t>
            </a:r>
            <a:r>
              <a:rPr lang="zh-CN" altLang="en-US" sz="1200" b="0" i="0" kern="1200" dirty="0" smtClean="0">
                <a:solidFill>
                  <a:schemeClr val="tx1"/>
                </a:solidFill>
                <a:effectLst/>
                <a:latin typeface="+mn-lt"/>
                <a:ea typeface="+mn-ea"/>
                <a:cs typeface="+mn-cs"/>
              </a:rPr>
              <a:t>）内表面红、绿、蓝三种磷光理论上的</a:t>
            </a:r>
            <a:r>
              <a:rPr lang="zh-CN" altLang="en-US" sz="1200" b="0" i="0" u="none" strike="noStrike" kern="1200" dirty="0" smtClean="0">
                <a:solidFill>
                  <a:schemeClr val="tx1"/>
                </a:solidFill>
                <a:effectLst/>
                <a:latin typeface="+mn-lt"/>
                <a:ea typeface="+mn-ea"/>
                <a:cs typeface="+mn-cs"/>
                <a:hlinkClick r:id="rId4"/>
              </a:rPr>
              <a:t>理想</a:t>
            </a:r>
            <a:r>
              <a:rPr lang="zh-CN" altLang="en-US" sz="1200" b="0" i="0" kern="1200" dirty="0" smtClean="0">
                <a:solidFill>
                  <a:schemeClr val="tx1"/>
                </a:solidFill>
                <a:effectLst/>
                <a:latin typeface="+mn-lt"/>
                <a:ea typeface="+mn-ea"/>
                <a:cs typeface="+mn-cs"/>
              </a:rPr>
              <a:t>颜色。</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RGB</a:t>
            </a:r>
            <a:r>
              <a:rPr lang="zh-CN" altLang="en-US" sz="1200" b="0" i="0" kern="1200" dirty="0" smtClean="0">
                <a:solidFill>
                  <a:schemeClr val="tx1"/>
                </a:solidFill>
                <a:effectLst/>
                <a:latin typeface="+mn-lt"/>
                <a:ea typeface="+mn-ea"/>
                <a:cs typeface="+mn-cs"/>
              </a:rPr>
              <a:t>模型采用物理</a:t>
            </a:r>
            <a:r>
              <a:rPr lang="zh-CN" altLang="en-US" sz="1200" b="0" i="0" u="none" strike="noStrike" kern="1200" dirty="0" smtClean="0">
                <a:solidFill>
                  <a:schemeClr val="tx1"/>
                </a:solidFill>
                <a:effectLst/>
                <a:latin typeface="+mn-lt"/>
                <a:ea typeface="+mn-ea"/>
                <a:cs typeface="+mn-cs"/>
                <a:hlinkClick r:id="rId5"/>
              </a:rPr>
              <a:t>三基色</a:t>
            </a:r>
            <a:r>
              <a:rPr lang="zh-CN" altLang="en-US" sz="1200" b="0" i="0" kern="1200" dirty="0" smtClean="0">
                <a:solidFill>
                  <a:schemeClr val="tx1"/>
                </a:solidFill>
                <a:effectLst/>
                <a:latin typeface="+mn-lt"/>
                <a:ea typeface="+mn-ea"/>
                <a:cs typeface="+mn-cs"/>
              </a:rPr>
              <a:t>，其物理意义很清楚，但它是一种与设备相关的</a:t>
            </a:r>
            <a:r>
              <a:rPr lang="zh-CN" altLang="en-US" sz="1200" b="0" i="0" u="none" strike="noStrike" kern="1200" dirty="0" smtClean="0">
                <a:solidFill>
                  <a:schemeClr val="tx1"/>
                </a:solidFill>
                <a:effectLst/>
                <a:latin typeface="+mn-lt"/>
                <a:ea typeface="+mn-ea"/>
                <a:cs typeface="+mn-cs"/>
                <a:hlinkClick r:id="rId6"/>
              </a:rPr>
              <a:t>颜色模型</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CIE</a:t>
            </a:r>
            <a:r>
              <a:rPr lang="zh-CN" altLang="en-US" sz="1200" b="0" i="0" kern="1200" dirty="0" smtClean="0">
                <a:solidFill>
                  <a:schemeClr val="tx1"/>
                </a:solidFill>
                <a:effectLst/>
                <a:latin typeface="+mn-lt"/>
                <a:ea typeface="+mn-ea"/>
                <a:cs typeface="+mn-cs"/>
              </a:rPr>
              <a:t>为了从基色出发定义一种与设备无关的颜色模型</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该系统是其他颜色系统的基础。它使用相应</a:t>
            </a:r>
            <a:r>
              <a:rPr lang="zh-CN" altLang="en-US" sz="1200" b="0" i="0" u="none" strike="noStrike" kern="1200" dirty="0" smtClean="0">
                <a:solidFill>
                  <a:schemeClr val="tx1"/>
                </a:solidFill>
                <a:effectLst/>
                <a:latin typeface="+mn-lt"/>
                <a:ea typeface="+mn-ea"/>
                <a:cs typeface="+mn-cs"/>
                <a:hlinkClick r:id="rId7"/>
              </a:rPr>
              <a:t>于红</a:t>
            </a:r>
            <a:r>
              <a:rPr lang="zh-CN" altLang="en-US" sz="1200" b="0" i="0" kern="1200" dirty="0" smtClean="0">
                <a:solidFill>
                  <a:schemeClr val="tx1"/>
                </a:solidFill>
                <a:effectLst/>
                <a:latin typeface="+mn-lt"/>
                <a:ea typeface="+mn-ea"/>
                <a:cs typeface="+mn-cs"/>
              </a:rPr>
              <a:t>、绿和蓝三种颜色作为三种基色，而所有其他颜色都从这三种颜色中导出。通过相加混色或者相减混色，任何色调都可以使用不同量的基色产生。虽然大多数人可能一辈子都不直接使用这个系统，只有颜色科学家或者某些计算机程序中使用</a:t>
            </a:r>
            <a:endParaRPr lang="zh-CN" altLang="zh-CN" dirty="0" smtClean="0">
              <a:latin typeface="Times New Roman" charset="0"/>
            </a:endParaRPr>
          </a:p>
        </p:txBody>
      </p:sp>
    </p:spTree>
    <p:extLst>
      <p:ext uri="{BB962C8B-B14F-4D97-AF65-F5344CB8AC3E}">
        <p14:creationId xmlns:p14="http://schemas.microsoft.com/office/powerpoint/2010/main" val="27578494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F0500A-8F9B-4ED2-90BD-768CBC799841}" type="slidenum">
              <a:rPr lang="zh-CN" altLang="en-US"/>
              <a:pPr/>
              <a:t>123</a:t>
            </a:fld>
            <a:endParaRPr lang="en-US" altLang="zh-CN"/>
          </a:p>
        </p:txBody>
      </p:sp>
      <p:sp>
        <p:nvSpPr>
          <p:cNvPr id="528386"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7023034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FCB193-BCD2-4637-A256-F9BCCB12464F}" type="slidenum">
              <a:rPr lang="zh-CN" altLang="en-US"/>
              <a:pPr/>
              <a:t>124</a:t>
            </a:fld>
            <a:endParaRPr lang="en-US" altLang="zh-CN"/>
          </a:p>
        </p:txBody>
      </p:sp>
      <p:sp>
        <p:nvSpPr>
          <p:cNvPr id="529410" name="Rectangle 2"/>
          <p:cNvSpPr>
            <a:spLocks noGrp="1" noRot="1" noChangeAspect="1" noChangeArrowheads="1" noTextEdit="1"/>
          </p:cNvSpPr>
          <p:nvPr>
            <p:ph type="sldImg"/>
          </p:nvPr>
        </p:nvSpPr>
        <p:spPr>
          <a:ln/>
        </p:spPr>
      </p:sp>
      <p:sp>
        <p:nvSpPr>
          <p:cNvPr id="529411"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8011036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4C7F1-77CB-4A13-9144-08E2B5E8E7D3}" type="slidenum">
              <a:rPr lang="zh-CN" altLang="en-US"/>
              <a:pPr/>
              <a:t>125</a:t>
            </a:fld>
            <a:endParaRPr lang="en-US" altLang="zh-CN"/>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982534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97ADB4-E790-4383-AB99-E1D92BF0EA9E}" type="slidenum">
              <a:rPr lang="zh-CN" altLang="en-US"/>
              <a:pPr/>
              <a:t>126</a:t>
            </a:fld>
            <a:endParaRPr lang="en-US" altLang="zh-CN"/>
          </a:p>
        </p:txBody>
      </p:sp>
      <p:sp>
        <p:nvSpPr>
          <p:cNvPr id="531458" name="Rectangle 2"/>
          <p:cNvSpPr>
            <a:spLocks noGrp="1" noRot="1" noChangeAspect="1" noChangeArrowheads="1" noTextEdit="1"/>
          </p:cNvSpPr>
          <p:nvPr>
            <p:ph type="sldImg"/>
          </p:nvPr>
        </p:nvSpPr>
        <p:spPr>
          <a:ln/>
        </p:spPr>
      </p:sp>
      <p:sp>
        <p:nvSpPr>
          <p:cNvPr id="5314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072707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8B30B8-B834-456E-8146-A656F68C277A}" type="slidenum">
              <a:rPr lang="zh-CN" altLang="en-US"/>
              <a:pPr/>
              <a:t>127</a:t>
            </a:fld>
            <a:endParaRPr lang="en-US" altLang="zh-CN"/>
          </a:p>
        </p:txBody>
      </p:sp>
      <p:sp>
        <p:nvSpPr>
          <p:cNvPr id="497666" name="Rectangle 2"/>
          <p:cNvSpPr>
            <a:spLocks noGrp="1" noRot="1" noChangeAspect="1" noChangeArrowheads="1" noTextEdit="1"/>
          </p:cNvSpPr>
          <p:nvPr>
            <p:ph type="sldImg"/>
          </p:nvPr>
        </p:nvSpPr>
        <p:spPr bwMode="auto">
          <a:xfrm>
            <a:off x="1143000" y="687388"/>
            <a:ext cx="4572000" cy="3429000"/>
          </a:xfrm>
          <a:prstGeom prst="rect">
            <a:avLst/>
          </a:prstGeom>
          <a:solidFill>
            <a:srgbClr val="FFFFFF"/>
          </a:solidFill>
          <a:ln>
            <a:solidFill>
              <a:srgbClr val="000000"/>
            </a:solidFill>
            <a:miter lim="800000"/>
            <a:headEnd/>
            <a:tailEnd/>
          </a:ln>
        </p:spPr>
      </p:sp>
      <p:sp>
        <p:nvSpPr>
          <p:cNvPr id="497667" name="Rectangle 3"/>
          <p:cNvSpPr>
            <a:spLocks noGrp="1" noChangeArrowheads="1"/>
          </p:cNvSpPr>
          <p:nvPr>
            <p:ph type="body" idx="1"/>
          </p:nvPr>
        </p:nvSpPr>
        <p:spPr bwMode="auto">
          <a:xfrm>
            <a:off x="913947" y="4343798"/>
            <a:ext cx="5030107" cy="4113609"/>
          </a:xfrm>
          <a:prstGeom prst="rect">
            <a:avLst/>
          </a:prstGeom>
          <a:solidFill>
            <a:srgbClr val="FFFFFF"/>
          </a:solidFill>
          <a:ln>
            <a:solidFill>
              <a:srgbClr val="000000"/>
            </a:solidFill>
            <a:miter lim="800000"/>
            <a:headEnd/>
            <a:tailEnd/>
          </a:ln>
        </p:spPr>
        <p:txBody>
          <a:bodyPr/>
          <a:lstStyle/>
          <a:p>
            <a:r>
              <a:rPr lang="zh-CN" altLang="en-US"/>
              <a:t>惯性 </a:t>
            </a:r>
            <a:r>
              <a:rPr lang="en-US" altLang="zh-CN"/>
              <a:t>inertia</a:t>
            </a:r>
          </a:p>
        </p:txBody>
      </p:sp>
    </p:spTree>
    <p:extLst>
      <p:ext uri="{BB962C8B-B14F-4D97-AF65-F5344CB8AC3E}">
        <p14:creationId xmlns:p14="http://schemas.microsoft.com/office/powerpoint/2010/main" val="19758751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0F9CD1A3-FA6C-451B-8ABA-DD84E711D7C3}" type="slidenum">
              <a:rPr lang="en-US" altLang="zh-CN" sz="1200"/>
              <a:pPr/>
              <a:t>128</a:t>
            </a:fld>
            <a:endParaRPr lang="en-US" altLang="zh-CN" sz="1200"/>
          </a:p>
        </p:txBody>
      </p:sp>
      <p:sp>
        <p:nvSpPr>
          <p:cNvPr id="97283" name="Rectangle 2"/>
          <p:cNvSpPr>
            <a:spLocks noRo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45054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91260C4-8674-476C-9B58-78F4D969826B}" type="slidenum">
              <a:rPr lang="en-US" altLang="zh-CN" sz="1200"/>
              <a:pPr/>
              <a:t>129</a:t>
            </a:fld>
            <a:endParaRPr lang="en-US" altLang="zh-CN" sz="1200"/>
          </a:p>
        </p:txBody>
      </p:sp>
      <p:sp>
        <p:nvSpPr>
          <p:cNvPr id="98307" name="Rectangle 2"/>
          <p:cNvSpPr>
            <a:spLocks noRo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540252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76B83C85-C1B1-46B3-A870-57F7FC79E276}" type="slidenum">
              <a:rPr lang="en-US" altLang="zh-CN" sz="1200"/>
              <a:pPr/>
              <a:t>130</a:t>
            </a:fld>
            <a:endParaRPr lang="en-US" altLang="zh-CN" sz="1200"/>
          </a:p>
        </p:txBody>
      </p:sp>
      <p:sp>
        <p:nvSpPr>
          <p:cNvPr id="99331" name="Rectangle 2"/>
          <p:cNvSpPr>
            <a:spLocks noRo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27560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E7580C28-A3DA-4EB4-8211-EC711EBF1DFD}" type="slidenum">
              <a:rPr lang="en-US" altLang="zh-CN" sz="1200"/>
              <a:pPr/>
              <a:t>131</a:t>
            </a:fld>
            <a:endParaRPr lang="en-US" altLang="zh-CN" sz="1200"/>
          </a:p>
        </p:txBody>
      </p:sp>
      <p:sp>
        <p:nvSpPr>
          <p:cNvPr id="100355" name="Rectangle 2"/>
          <p:cNvSpPr>
            <a:spLocks noRo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30882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cs typeface="Arial" panose="020B0604020202020204" pitchFamily="34" charset="0"/>
              </a:defRPr>
            </a:lvl1pPr>
            <a:lvl2pPr marL="742950" indent="-285750" defTabSz="966788">
              <a:defRPr sz="2400">
                <a:solidFill>
                  <a:schemeClr val="tx1"/>
                </a:solidFill>
                <a:latin typeface="Arial" panose="020B0604020202020204" pitchFamily="34" charset="0"/>
                <a:cs typeface="Arial" panose="020B0604020202020204" pitchFamily="34" charset="0"/>
              </a:defRPr>
            </a:lvl2pPr>
            <a:lvl3pPr marL="1143000" indent="-228600" defTabSz="966788">
              <a:defRPr sz="2400">
                <a:solidFill>
                  <a:schemeClr val="tx1"/>
                </a:solidFill>
                <a:latin typeface="Arial" panose="020B0604020202020204" pitchFamily="34" charset="0"/>
                <a:cs typeface="Arial" panose="020B0604020202020204" pitchFamily="34" charset="0"/>
              </a:defRPr>
            </a:lvl3pPr>
            <a:lvl4pPr marL="1600200" indent="-228600" defTabSz="966788">
              <a:defRPr sz="2400">
                <a:solidFill>
                  <a:schemeClr val="tx1"/>
                </a:solidFill>
                <a:latin typeface="Arial" panose="020B0604020202020204" pitchFamily="34" charset="0"/>
                <a:cs typeface="Arial" panose="020B0604020202020204" pitchFamily="34" charset="0"/>
              </a:defRPr>
            </a:lvl4pPr>
            <a:lvl5pPr marL="2057400" indent="-228600" defTabSz="966788">
              <a:defRPr sz="2400">
                <a:solidFill>
                  <a:schemeClr val="tx1"/>
                </a:solidFill>
                <a:latin typeface="Arial" panose="020B0604020202020204" pitchFamily="34" charset="0"/>
                <a:cs typeface="Arial" panose="020B0604020202020204" pitchFamily="34" charset="0"/>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52497AAA-D8A9-46EF-85F6-9A8396862EC5}" type="slidenum">
              <a:rPr lang="en-US" altLang="zh-CN" sz="1200"/>
              <a:pPr/>
              <a:t>132</a:t>
            </a:fld>
            <a:endParaRPr lang="en-US" altLang="zh-CN" sz="1200"/>
          </a:p>
        </p:txBody>
      </p:sp>
      <p:sp>
        <p:nvSpPr>
          <p:cNvPr id="101379" name="Rectangle 2"/>
          <p:cNvSpPr>
            <a:spLocks noRo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4364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7373" name="Picture 29" descr="1-4"/>
          <p:cNvPicPr>
            <a:picLocks noChangeAspect="1" noChangeArrowheads="1"/>
          </p:cNvPicPr>
          <p:nvPr/>
        </p:nvPicPr>
        <p:blipFill>
          <a:blip r:embed="rId2" cstate="print"/>
          <a:srcRect/>
          <a:stretch>
            <a:fillRect/>
          </a:stretch>
        </p:blipFill>
        <p:spPr bwMode="auto">
          <a:xfrm>
            <a:off x="5391150" y="3808413"/>
            <a:ext cx="3752850" cy="3049587"/>
          </a:xfrm>
          <a:prstGeom prst="rect">
            <a:avLst/>
          </a:prstGeom>
          <a:noFill/>
        </p:spPr>
      </p:pic>
      <p:sp>
        <p:nvSpPr>
          <p:cNvPr id="57353" name="Rectangle 9"/>
          <p:cNvSpPr>
            <a:spLocks noGrp="1" noChangeArrowheads="1"/>
          </p:cNvSpPr>
          <p:nvPr>
            <p:ph type="ctrTitle"/>
          </p:nvPr>
        </p:nvSpPr>
        <p:spPr>
          <a:xfrm>
            <a:off x="685800" y="1798638"/>
            <a:ext cx="7772400" cy="1470025"/>
          </a:xfrm>
          <a:ln/>
        </p:spPr>
        <p:txBody>
          <a:bodyPr tIns="45720" anchor="ctr"/>
          <a:lstStyle>
            <a:lvl1pPr>
              <a:defRPr sz="4300">
                <a:solidFill>
                  <a:schemeClr val="bg1"/>
                </a:solidFill>
              </a:defRPr>
            </a:lvl1pPr>
          </a:lstStyle>
          <a:p>
            <a:r>
              <a:rPr lang="zh-CN" altLang="en-US" smtClean="0"/>
              <a:t>单击此处编辑母版标题样式</a:t>
            </a:r>
            <a:endParaRPr lang="zh-CN" altLang="en-US"/>
          </a:p>
        </p:txBody>
      </p:sp>
      <p:pic>
        <p:nvPicPr>
          <p:cNvPr id="57366" name="Picture 22" descr="图片5"/>
          <p:cNvPicPr>
            <a:picLocks noChangeAspect="1" noChangeArrowheads="1"/>
          </p:cNvPicPr>
          <p:nvPr/>
        </p:nvPicPr>
        <p:blipFill>
          <a:blip r:embed="rId3" cstate="print"/>
          <a:srcRect/>
          <a:stretch>
            <a:fillRect/>
          </a:stretch>
        </p:blipFill>
        <p:spPr bwMode="auto">
          <a:xfrm>
            <a:off x="8388350" y="179388"/>
            <a:ext cx="755650" cy="506412"/>
          </a:xfrm>
          <a:prstGeom prst="rect">
            <a:avLst/>
          </a:prstGeom>
          <a:noFill/>
        </p:spPr>
      </p:pic>
      <p:pic>
        <p:nvPicPr>
          <p:cNvPr id="57367" name="Picture 23" descr="图片2"/>
          <p:cNvPicPr>
            <a:picLocks noChangeAspect="1" noChangeArrowheads="1"/>
          </p:cNvPicPr>
          <p:nvPr/>
        </p:nvPicPr>
        <p:blipFill>
          <a:blip r:embed="rId4" cstate="print"/>
          <a:srcRect/>
          <a:stretch>
            <a:fillRect/>
          </a:stretch>
        </p:blipFill>
        <p:spPr bwMode="auto">
          <a:xfrm>
            <a:off x="6134100" y="179388"/>
            <a:ext cx="755650" cy="506412"/>
          </a:xfrm>
          <a:prstGeom prst="rect">
            <a:avLst/>
          </a:prstGeom>
          <a:noFill/>
        </p:spPr>
      </p:pic>
      <p:pic>
        <p:nvPicPr>
          <p:cNvPr id="57368" name="Picture 24" descr="图片1"/>
          <p:cNvPicPr>
            <a:picLocks noChangeAspect="1" noChangeArrowheads="1"/>
          </p:cNvPicPr>
          <p:nvPr/>
        </p:nvPicPr>
        <p:blipFill>
          <a:blip r:embed="rId5" cstate="print"/>
          <a:srcRect/>
          <a:stretch>
            <a:fillRect/>
          </a:stretch>
        </p:blipFill>
        <p:spPr bwMode="auto">
          <a:xfrm>
            <a:off x="5391150" y="179388"/>
            <a:ext cx="755650" cy="506412"/>
          </a:xfrm>
          <a:prstGeom prst="rect">
            <a:avLst/>
          </a:prstGeom>
          <a:noFill/>
        </p:spPr>
      </p:pic>
      <p:pic>
        <p:nvPicPr>
          <p:cNvPr id="57369" name="Picture 25" descr="图片3"/>
          <p:cNvPicPr>
            <a:picLocks noChangeAspect="1" noChangeArrowheads="1"/>
          </p:cNvPicPr>
          <p:nvPr/>
        </p:nvPicPr>
        <p:blipFill>
          <a:blip r:embed="rId6" cstate="print"/>
          <a:srcRect/>
          <a:stretch>
            <a:fillRect/>
          </a:stretch>
        </p:blipFill>
        <p:spPr bwMode="auto">
          <a:xfrm>
            <a:off x="6889750" y="179388"/>
            <a:ext cx="755650" cy="506412"/>
          </a:xfrm>
          <a:prstGeom prst="rect">
            <a:avLst/>
          </a:prstGeom>
          <a:noFill/>
        </p:spPr>
      </p:pic>
      <p:pic>
        <p:nvPicPr>
          <p:cNvPr id="57370" name="Picture 26" descr="图片4"/>
          <p:cNvPicPr>
            <a:picLocks noChangeAspect="1" noChangeArrowheads="1"/>
          </p:cNvPicPr>
          <p:nvPr/>
        </p:nvPicPr>
        <p:blipFill>
          <a:blip r:embed="rId7" cstate="print"/>
          <a:srcRect/>
          <a:stretch>
            <a:fillRect/>
          </a:stretch>
        </p:blipFill>
        <p:spPr bwMode="auto">
          <a:xfrm>
            <a:off x="7645400" y="179388"/>
            <a:ext cx="755650" cy="506412"/>
          </a:xfrm>
          <a:prstGeom prst="rect">
            <a:avLst/>
          </a:prstGeom>
          <a:noFill/>
        </p:spPr>
      </p:pic>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chemeClr val="bg1"/>
                </a:solidFill>
              </a:defRPr>
            </a:lvl1pPr>
          </a:lstStyle>
          <a:p>
            <a:r>
              <a:rPr lang="zh-CN" altLang="en-US" smtClean="0"/>
              <a:t>单击此处编辑母版副标题样式</a:t>
            </a:r>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cSld name="标题，图表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381000"/>
            <a:ext cx="7772400" cy="990600"/>
          </a:xfrm>
        </p:spPr>
        <p:txBody>
          <a:bodyPr/>
          <a:lstStyle/>
          <a:p>
            <a:r>
              <a:rPr lang="zh-CN" altLang="en-US" smtClean="0"/>
              <a:t>单击此处编辑母版标题样式</a:t>
            </a:r>
            <a:endParaRPr lang="zh-CN" altLang="en-US"/>
          </a:p>
        </p:txBody>
      </p:sp>
      <p:sp>
        <p:nvSpPr>
          <p:cNvPr id="3" name="图表占位符 2"/>
          <p:cNvSpPr>
            <a:spLocks noGrp="1"/>
          </p:cNvSpPr>
          <p:nvPr>
            <p:ph type="chart" sz="half" idx="1"/>
          </p:nvPr>
        </p:nvSpPr>
        <p:spPr>
          <a:xfrm>
            <a:off x="685800" y="1600200"/>
            <a:ext cx="3810000" cy="4724400"/>
          </a:xfrm>
        </p:spPr>
        <p:txBody>
          <a:bodyPr/>
          <a:lstStyle/>
          <a:p>
            <a:pPr lvl="0"/>
            <a:endParaRPr lang="zh-CN" altLang="en-US" noProof="0" smtClean="0"/>
          </a:p>
        </p:txBody>
      </p:sp>
      <p:sp>
        <p:nvSpPr>
          <p:cNvPr id="4" name="文本占位符 3"/>
          <p:cNvSpPr>
            <a:spLocks noGrp="1"/>
          </p:cNvSpPr>
          <p:nvPr>
            <p:ph type="body" sz="half" idx="2"/>
          </p:nvPr>
        </p:nvSpPr>
        <p:spPr>
          <a:xfrm>
            <a:off x="4648200" y="1600200"/>
            <a:ext cx="38100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ea typeface="宋体" pitchFamily="2" charset="-122"/>
              </a:defRPr>
            </a:lvl1pPr>
          </a:lstStyle>
          <a:p>
            <a:endParaRPr lang="en-US" altLang="zh-CN"/>
          </a:p>
        </p:txBody>
      </p:sp>
      <p:sp>
        <p:nvSpPr>
          <p:cNvPr id="6" name="灯片编号占位符 5"/>
          <p:cNvSpPr>
            <a:spLocks noGrp="1"/>
          </p:cNvSpPr>
          <p:nvPr>
            <p:ph type="sldNum" sz="quarter" idx="11"/>
          </p:nvPr>
        </p:nvSpPr>
        <p:spPr>
          <a:xfrm>
            <a:off x="6553200" y="6248400"/>
            <a:ext cx="1905000" cy="457200"/>
          </a:xfrm>
          <a:prstGeom prst="rect">
            <a:avLst/>
          </a:prstGeom>
        </p:spPr>
        <p:txBody>
          <a:bodyPr/>
          <a:lstStyle>
            <a:lvl1pPr>
              <a:defRPr smtClean="0"/>
            </a:lvl1pPr>
          </a:lstStyle>
          <a:p>
            <a:pPr>
              <a:defRPr/>
            </a:pPr>
            <a:fld id="{044F413D-F4EB-4507-8572-679F4FC456C2}"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31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2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6000"/>
          </a:schemeClr>
        </a:solidFill>
        <a:effectLst/>
      </p:bgPr>
    </p:bg>
    <p:spTree>
      <p:nvGrpSpPr>
        <p:cNvPr id="1" name=""/>
        <p:cNvGrpSpPr/>
        <p:nvPr/>
      </p:nvGrpSpPr>
      <p:grpSpPr>
        <a:xfrm>
          <a:off x="0" y="0"/>
          <a:ext cx="0" cy="0"/>
          <a:chOff x="0" y="0"/>
          <a:chExt cx="0" cy="0"/>
        </a:xfrm>
      </p:grpSpPr>
      <p:pic>
        <p:nvPicPr>
          <p:cNvPr id="56331" name="Picture 11" descr="ppt底板白-英文大写40"/>
          <p:cNvPicPr>
            <a:picLocks noChangeAspect="1" noChangeArrowheads="1"/>
          </p:cNvPicPr>
          <p:nvPr/>
        </p:nvPicPr>
        <p:blipFill>
          <a:blip r:embed="rId14" cstate="print"/>
          <a:srcRect/>
          <a:stretch>
            <a:fillRect/>
          </a:stretch>
        </p:blipFill>
        <p:spPr bwMode="auto">
          <a:xfrm>
            <a:off x="0" y="0"/>
            <a:ext cx="9144000" cy="6858000"/>
          </a:xfrm>
          <a:prstGeom prst="rect">
            <a:avLst/>
          </a:prstGeom>
          <a:noFill/>
        </p:spPr>
      </p:pic>
      <p:sp>
        <p:nvSpPr>
          <p:cNvPr id="56322" name="Rectangle 2"/>
          <p:cNvSpPr>
            <a:spLocks noChangeArrowheads="1"/>
          </p:cNvSpPr>
          <p:nvPr/>
        </p:nvSpPr>
        <p:spPr bwMode="auto">
          <a:xfrm>
            <a:off x="287338" y="833438"/>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headEnd/>
            <a:tailEnd/>
          </a:ln>
          <a:effectLst/>
        </p:spPr>
        <p:txBody>
          <a:bodyPr wrap="none" anchor="ctr"/>
          <a:lstStyle/>
          <a:p>
            <a:endParaRPr lang="zh-CN" altLang="en-US"/>
          </a:p>
        </p:txBody>
      </p:sp>
      <p:sp>
        <p:nvSpPr>
          <p:cNvPr id="56323" name="Rectangle 3"/>
          <p:cNvSpPr>
            <a:spLocks noChangeArrowheads="1"/>
          </p:cNvSpPr>
          <p:nvPr/>
        </p:nvSpPr>
        <p:spPr bwMode="auto">
          <a:xfrm>
            <a:off x="4826000" y="6477000"/>
            <a:ext cx="4318000" cy="28575"/>
          </a:xfrm>
          <a:prstGeom prst="rect">
            <a:avLst/>
          </a:prstGeom>
          <a:gradFill rotWithShape="1">
            <a:gsLst>
              <a:gs pos="0">
                <a:srgbClr val="133984">
                  <a:gamma/>
                  <a:tint val="0"/>
                  <a:invGamma/>
                </a:srgbClr>
              </a:gs>
              <a:gs pos="100000">
                <a:srgbClr val="133984"/>
              </a:gs>
            </a:gsLst>
            <a:lin ang="0" scaled="1"/>
          </a:gradFill>
          <a:ln w="19050" algn="ctr">
            <a:noFill/>
            <a:miter lim="800000"/>
            <a:headEnd/>
            <a:tailEnd/>
          </a:ln>
          <a:effectLst/>
        </p:spPr>
        <p:txBody>
          <a:bodyPr wrap="none" anchor="ctr"/>
          <a:lstStyle/>
          <a:p>
            <a:endParaRPr lang="zh-CN" altLang="en-US"/>
          </a:p>
        </p:txBody>
      </p:sp>
      <p:sp>
        <p:nvSpPr>
          <p:cNvPr id="56324" name="Rectangle 4"/>
          <p:cNvSpPr>
            <a:spLocks noGrp="1" noChangeArrowheads="1"/>
          </p:cNvSpPr>
          <p:nvPr>
            <p:ph type="title"/>
          </p:nvPr>
        </p:nvSpPr>
        <p:spPr bwMode="auto">
          <a:xfrm>
            <a:off x="0" y="179388"/>
            <a:ext cx="9144000" cy="688975"/>
          </a:xfrm>
          <a:prstGeom prst="rect">
            <a:avLst/>
          </a:prstGeom>
          <a:noFill/>
          <a:ln w="9525" algn="ctr">
            <a:noFill/>
            <a:miter lim="800000"/>
            <a:headEnd/>
            <a:tailEnd/>
          </a:ln>
          <a:effectLst/>
        </p:spPr>
        <p:txBody>
          <a:bodyPr vert="horz" wrap="square" lIns="91440" tIns="54000" rIns="91440" bIns="45720" numCol="1" anchor="t" anchorCtr="1" compatLnSpc="1">
            <a:prstTxWarp prst="textNoShape">
              <a:avLst/>
            </a:prstTxWarp>
          </a:bodyPr>
          <a:lstStyle/>
          <a:p>
            <a:pPr lvl="0"/>
            <a:r>
              <a:rPr lang="zh-CN" altLang="en-US" smtClean="0"/>
              <a:t>单击此处编辑母版标题样式</a:t>
            </a:r>
          </a:p>
        </p:txBody>
      </p:sp>
      <p:sp>
        <p:nvSpPr>
          <p:cNvPr id="56325" name="Rectangle 5"/>
          <p:cNvSpPr>
            <a:spLocks noGrp="1" noChangeArrowheads="1"/>
          </p:cNvSpPr>
          <p:nvPr>
            <p:ph type="body" idx="1"/>
          </p:nvPr>
        </p:nvSpPr>
        <p:spPr bwMode="auto">
          <a:xfrm>
            <a:off x="431800" y="1268413"/>
            <a:ext cx="8229600" cy="50657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45" r:id="rId12"/>
  </p:sldLayoutIdLst>
  <p:timing>
    <p:tnLst>
      <p:par>
        <p:cTn id="1" dur="indefinite" restart="never" nodeType="tmRoot"/>
      </p:par>
    </p:tnLst>
  </p:timing>
  <p:txStyles>
    <p:title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pitchFamily="34" charset="0"/>
          <a:ea typeface="华文新魏" pitchFamily="2" charset="-122"/>
        </a:defRPr>
      </a:lvl2pPr>
      <a:lvl3pPr algn="ctr" rtl="0" eaLnBrk="1" fontAlgn="base" hangingPunct="1">
        <a:spcBef>
          <a:spcPct val="0"/>
        </a:spcBef>
        <a:spcAft>
          <a:spcPct val="0"/>
        </a:spcAft>
        <a:defRPr sz="2800" b="1">
          <a:solidFill>
            <a:srgbClr val="133984"/>
          </a:solidFill>
          <a:latin typeface="Arial" pitchFamily="34" charset="0"/>
          <a:ea typeface="华文新魏" pitchFamily="2" charset="-122"/>
        </a:defRPr>
      </a:lvl3pPr>
      <a:lvl4pPr algn="ctr" rtl="0" eaLnBrk="1" fontAlgn="base" hangingPunct="1">
        <a:spcBef>
          <a:spcPct val="0"/>
        </a:spcBef>
        <a:spcAft>
          <a:spcPct val="0"/>
        </a:spcAft>
        <a:defRPr sz="2800" b="1">
          <a:solidFill>
            <a:srgbClr val="133984"/>
          </a:solidFill>
          <a:latin typeface="Arial" pitchFamily="34" charset="0"/>
          <a:ea typeface="华文新魏" pitchFamily="2" charset="-122"/>
        </a:defRPr>
      </a:lvl4pPr>
      <a:lvl5pPr algn="ctr" rtl="0" eaLnBrk="1" fontAlgn="base" hangingPunct="1">
        <a:spcBef>
          <a:spcPct val="0"/>
        </a:spcBef>
        <a:spcAft>
          <a:spcPct val="0"/>
        </a:spcAft>
        <a:defRPr sz="2800" b="1">
          <a:solidFill>
            <a:srgbClr val="133984"/>
          </a:solidFill>
          <a:latin typeface="Arial" pitchFamily="34" charset="0"/>
          <a:ea typeface="华文新魏" pitchFamily="2" charset="-122"/>
        </a:defRPr>
      </a:lvl5pPr>
      <a:lvl6pPr marL="457200" algn="ctr" rtl="0" eaLnBrk="1" fontAlgn="base" hangingPunct="1">
        <a:spcBef>
          <a:spcPct val="0"/>
        </a:spcBef>
        <a:spcAft>
          <a:spcPct val="0"/>
        </a:spcAft>
        <a:defRPr sz="2800" b="1">
          <a:solidFill>
            <a:srgbClr val="133984"/>
          </a:solidFill>
          <a:latin typeface="Arial" pitchFamily="34" charset="0"/>
          <a:ea typeface="华文新魏" pitchFamily="2" charset="-122"/>
        </a:defRPr>
      </a:lvl6pPr>
      <a:lvl7pPr marL="914400" algn="ctr" rtl="0" eaLnBrk="1" fontAlgn="base" hangingPunct="1">
        <a:spcBef>
          <a:spcPct val="0"/>
        </a:spcBef>
        <a:spcAft>
          <a:spcPct val="0"/>
        </a:spcAft>
        <a:defRPr sz="2800" b="1">
          <a:solidFill>
            <a:srgbClr val="133984"/>
          </a:solidFill>
          <a:latin typeface="Arial" pitchFamily="34" charset="0"/>
          <a:ea typeface="华文新魏" pitchFamily="2" charset="-122"/>
        </a:defRPr>
      </a:lvl7pPr>
      <a:lvl8pPr marL="1371600" algn="ctr" rtl="0" eaLnBrk="1" fontAlgn="base" hangingPunct="1">
        <a:spcBef>
          <a:spcPct val="0"/>
        </a:spcBef>
        <a:spcAft>
          <a:spcPct val="0"/>
        </a:spcAft>
        <a:defRPr sz="2800" b="1">
          <a:solidFill>
            <a:srgbClr val="133984"/>
          </a:solidFill>
          <a:latin typeface="Arial" pitchFamily="34" charset="0"/>
          <a:ea typeface="华文新魏" pitchFamily="2" charset="-122"/>
        </a:defRPr>
      </a:lvl8pPr>
      <a:lvl9pPr marL="1828800" algn="ctr" rtl="0" eaLnBrk="1" fontAlgn="base" hangingPunct="1">
        <a:spcBef>
          <a:spcPct val="0"/>
        </a:spcBef>
        <a:spcAft>
          <a:spcPct val="0"/>
        </a:spcAft>
        <a:defRPr sz="2800" b="1">
          <a:solidFill>
            <a:srgbClr val="133984"/>
          </a:solidFill>
          <a:latin typeface="Arial" pitchFamily="34" charset="0"/>
          <a:ea typeface="华文新魏" pitchFamily="2" charset="-122"/>
        </a:defRPr>
      </a:lvl9pPr>
    </p:titleStyle>
    <p:bodyStyle>
      <a:lvl1pPr marL="449263" indent="-449263" algn="l" rtl="0" eaLnBrk="1" fontAlgn="base" hangingPunct="1">
        <a:lnSpc>
          <a:spcPct val="110000"/>
        </a:lnSpc>
        <a:spcBef>
          <a:spcPct val="20000"/>
        </a:spcBef>
        <a:spcAft>
          <a:spcPct val="0"/>
        </a:spcAft>
        <a:buSzPct val="120000"/>
        <a:buBlip>
          <a:blip r:embed="rId15"/>
        </a:buBlip>
        <a:defRPr sz="2800">
          <a:solidFill>
            <a:srgbClr val="133984"/>
          </a:solidFill>
          <a:latin typeface="+mn-lt"/>
          <a:ea typeface="+mn-ea"/>
          <a:cs typeface="+mn-cs"/>
        </a:defRPr>
      </a:lvl1pPr>
      <a:lvl2pPr marL="914400" indent="-285750" algn="l" rtl="0" eaLnBrk="1" fontAlgn="base" hangingPunct="1">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1" fontAlgn="base" hangingPunct="1">
        <a:spcBef>
          <a:spcPct val="20000"/>
        </a:spcBef>
        <a:spcAft>
          <a:spcPct val="0"/>
        </a:spcAft>
        <a:buChar char="•"/>
        <a:defRPr sz="2400">
          <a:solidFill>
            <a:schemeClr val="tx1"/>
          </a:solidFill>
          <a:latin typeface="+mn-lt"/>
          <a:ea typeface="宋体" pitchFamily="2" charset="-122"/>
        </a:defRPr>
      </a:lvl3pPr>
      <a:lvl4pPr marL="1730375" indent="-228600" algn="l" rtl="0" eaLnBrk="1" fontAlgn="base" hangingPunct="1">
        <a:spcBef>
          <a:spcPct val="20000"/>
        </a:spcBef>
        <a:spcAft>
          <a:spcPct val="0"/>
        </a:spcAft>
        <a:buChar char="–"/>
        <a:defRPr sz="2000">
          <a:solidFill>
            <a:schemeClr val="tx1"/>
          </a:solidFill>
          <a:latin typeface="+mn-lt"/>
          <a:ea typeface="宋体" pitchFamily="2" charset="-122"/>
        </a:defRPr>
      </a:lvl4pPr>
      <a:lvl5pPr marL="2138363" indent="-228600" algn="l" rtl="0" eaLnBrk="1" fontAlgn="base" hangingPunct="1">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2.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41.png"/><Relationship Id="rId5" Type="http://schemas.openxmlformats.org/officeDocument/2006/relationships/image" Target="../media/image139.png"/><Relationship Id="rId4" Type="http://schemas.openxmlformats.org/officeDocument/2006/relationships/oleObject" Target="../embeddings/oleObject33.bin"/></Relationships>
</file>

<file path=ppt/slides/_rels/slide1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web.mit.edu/persci/people/adelson/checkershadow_illusion.html"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web.mit.edu/persci/people/adelson/checkershadow_illusion.html"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www.schorsch.com/kbase/glossary/adaptation.html"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www.cambridgeincolour.com/tutorials/white-balance.htm"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69.jpeg"/><Relationship Id="rId4" Type="http://schemas.openxmlformats.org/officeDocument/2006/relationships/image" Target="../media/image168.jpe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70.png"/><Relationship Id="rId5" Type="http://schemas.openxmlformats.org/officeDocument/2006/relationships/oleObject" Target="../embeddings/oleObject34.bin"/><Relationship Id="rId4" Type="http://schemas.openxmlformats.org/officeDocument/2006/relationships/hyperlink" Target="http://www.cambridgeincolour.com/tutorials/white-balance.htm" TargetMode="Externa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hyperlink" Target="http://www.cambridgeincolour.com/tutorials/white-balance.htm" TargetMode="Externa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71.png"/><Relationship Id="rId5" Type="http://schemas.openxmlformats.org/officeDocument/2006/relationships/oleObject" Target="../embeddings/oleObject35.bin"/><Relationship Id="rId4" Type="http://schemas.openxmlformats.org/officeDocument/2006/relationships/image" Target="../media/image172.jpeg"/></Relationships>
</file>

<file path=ppt/slides/_rels/slide1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5.png"/><Relationship Id="rId4" Type="http://schemas.openxmlformats.org/officeDocument/2006/relationships/oleObject" Target="../embeddings/oleObject1.bin"/></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hyperlink" Target="http://lear.inrialpes.fr/people/vandeweijer/papers/iccv07.pdf" TargetMode="External"/><Relationship Id="rId5" Type="http://schemas.openxmlformats.org/officeDocument/2006/relationships/image" Target="../media/image174.png"/><Relationship Id="rId4" Type="http://schemas.openxmlformats.org/officeDocument/2006/relationships/oleObject" Target="../embeddings/oleObject36.bin"/></Relationships>
</file>

<file path=ppt/slides/_rels/slide141.x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hyperlink" Target="http://www.inf.ed.ac.uk/teaching/courses/av/LECTURE_NOTES/swainballard91.pdf" TargetMode="External"/><Relationship Id="rId5" Type="http://schemas.openxmlformats.org/officeDocument/2006/relationships/image" Target="../media/image177.wmf"/><Relationship Id="rId4" Type="http://schemas.openxmlformats.org/officeDocument/2006/relationships/image" Target="../media/image176.wmf"/></Relationships>
</file>

<file path=ppt/slides/_rels/slide142.xml.rels><?xml version="1.0" encoding="UTF-8" standalone="yes"?>
<Relationships xmlns="http://schemas.openxmlformats.org/package/2006/relationships"><Relationship Id="rId3" Type="http://schemas.openxmlformats.org/officeDocument/2006/relationships/hyperlink" Target="http://www.cc.gatech.edu/~rehg/Papers/SkinDetect-IJCV.pdf"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78.wmf"/></Relationships>
</file>

<file path=ppt/slides/_rels/slide143.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hyperlink" Target="http://www.cs.utexas.edu/users/AustinVilla/?p=research/auto_vis" TargetMode="External"/><Relationship Id="rId4" Type="http://schemas.openxmlformats.org/officeDocument/2006/relationships/image" Target="../media/image181.png"/></Relationships>
</file>

<file path=ppt/slides/_rels/slide145.x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hyperlink" Target="http://www.ics.uci.edu/~dramanan/papers/trackingpeople/index.html" TargetMode="External"/><Relationship Id="rId4" Type="http://schemas.openxmlformats.org/officeDocument/2006/relationships/image" Target="../media/image183.wmf"/></Relationships>
</file>

<file path=ppt/slides/_rels/slide146.xml.rels><?xml version="1.0" encoding="UTF-8" standalone="yes"?>
<Relationships xmlns="http://schemas.openxmlformats.org/package/2006/relationships"><Relationship Id="rId8" Type="http://schemas.openxmlformats.org/officeDocument/2006/relationships/image" Target="../media/image189.jpeg"/><Relationship Id="rId3" Type="http://schemas.openxmlformats.org/officeDocument/2006/relationships/image" Target="../media/image184.jpeg"/><Relationship Id="rId7" Type="http://schemas.openxmlformats.org/officeDocument/2006/relationships/image" Target="../media/image188.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87.jpeg"/><Relationship Id="rId5" Type="http://schemas.openxmlformats.org/officeDocument/2006/relationships/image" Target="../media/image186.png"/><Relationship Id="rId4" Type="http://schemas.openxmlformats.org/officeDocument/2006/relationships/image" Target="../media/image185.jpeg"/><Relationship Id="rId9" Type="http://schemas.openxmlformats.org/officeDocument/2006/relationships/hyperlink" Target="http://graphics.cs.cmu.edu/projects/realismcolor/" TargetMode="Externa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5.png"/><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5.png"/><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wmf"/></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w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3.png"/><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52.png"/><Relationship Id="rId3" Type="http://schemas.openxmlformats.org/officeDocument/2006/relationships/notesSlide" Target="../notesSlides/notesSlide32.xml"/><Relationship Id="rId7" Type="http://schemas.openxmlformats.org/officeDocument/2006/relationships/image" Target="../media/image49.wmf"/><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11" Type="http://schemas.openxmlformats.org/officeDocument/2006/relationships/image" Target="../media/image51.wmf"/><Relationship Id="rId5" Type="http://schemas.openxmlformats.org/officeDocument/2006/relationships/image" Target="../media/image48.wmf"/><Relationship Id="rId15" Type="http://schemas.openxmlformats.org/officeDocument/2006/relationships/image" Target="../media/image53.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50.wmf"/><Relationship Id="rId14"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47.png"/><Relationship Id="rId3" Type="http://schemas.openxmlformats.org/officeDocument/2006/relationships/notesSlide" Target="../notesSlides/notesSlide33.xml"/><Relationship Id="rId7" Type="http://schemas.openxmlformats.org/officeDocument/2006/relationships/image" Target="../media/image52.png"/><Relationship Id="rId12"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56.wmf"/><Relationship Id="rId5" Type="http://schemas.openxmlformats.org/officeDocument/2006/relationships/image" Target="../media/image54.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55.wmf"/></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notesSlide" Target="../notesSlides/notesSlide34.xml"/><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image" Target="../media/image57.wmf"/><Relationship Id="rId10" Type="http://schemas.openxmlformats.org/officeDocument/2006/relationships/image" Target="../media/image60.png"/><Relationship Id="rId4" Type="http://schemas.openxmlformats.org/officeDocument/2006/relationships/oleObject" Target="../embeddings/oleObject17.bin"/><Relationship Id="rId9" Type="http://schemas.openxmlformats.org/officeDocument/2006/relationships/image" Target="../media/image59.w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1.png"/><Relationship Id="rId5" Type="http://schemas.openxmlformats.org/officeDocument/2006/relationships/oleObject" Target="../embeddings/oleObject20.bin"/><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36.xml"/><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3.png"/><Relationship Id="rId5" Type="http://schemas.openxmlformats.org/officeDocument/2006/relationships/oleObject" Target="../embeddings/oleObject21.bin"/><Relationship Id="rId4" Type="http://schemas.openxmlformats.org/officeDocument/2006/relationships/hyperlink" Target="http://www.cie.co.at/index_ie.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notesSlide" Target="../notesSlides/notesSlide42.xml"/><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5.wmf"/><Relationship Id="rId5" Type="http://schemas.openxmlformats.org/officeDocument/2006/relationships/oleObject" Target="../embeddings/oleObject24.bin"/><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78.wmf"/><Relationship Id="rId4" Type="http://schemas.openxmlformats.org/officeDocument/2006/relationships/oleObject" Target="../embeddings/oleObject26.bin"/></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wmf"/><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83.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29.bin"/><Relationship Id="rId5" Type="http://schemas.openxmlformats.org/officeDocument/2006/relationships/image" Target="../media/image82.emf"/><Relationship Id="rId4" Type="http://schemas.openxmlformats.org/officeDocument/2006/relationships/oleObject" Target="../embeddings/oleObject28.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audio" Target="../media/audio1.wav"/><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1.bin"/><Relationship Id="rId5" Type="http://schemas.openxmlformats.org/officeDocument/2006/relationships/image" Target="../media/image87.wmf"/><Relationship Id="rId4" Type="http://schemas.openxmlformats.org/officeDocument/2006/relationships/oleObject" Target="../embeddings/oleObject30.bin"/><Relationship Id="rId9" Type="http://schemas.openxmlformats.org/officeDocument/2006/relationships/image" Target="../media/image89.wmf"/></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5400" dirty="0" smtClean="0">
                <a:solidFill>
                  <a:srgbClr val="FFC000"/>
                </a:solidFill>
              </a:rPr>
              <a:t>Color</a:t>
            </a:r>
            <a:endParaRPr lang="zh-CN" altLang="en-US" sz="5400" dirty="0">
              <a:solidFill>
                <a:srgbClr val="FFC000"/>
              </a:solidFill>
            </a:endParaRPr>
          </a:p>
        </p:txBody>
      </p:sp>
      <p:sp>
        <p:nvSpPr>
          <p:cNvPr id="3" name="副标题 2"/>
          <p:cNvSpPr>
            <a:spLocks noGrp="1"/>
          </p:cNvSpPr>
          <p:nvPr>
            <p:ph type="subTitle" idx="1"/>
          </p:nvPr>
        </p:nvSpPr>
        <p:spPr>
          <a:xfrm>
            <a:off x="1403648" y="3933056"/>
            <a:ext cx="6400800" cy="1079500"/>
          </a:xfrm>
        </p:spPr>
        <p:txBody>
          <a:bodyPr/>
          <a:lstStyle/>
          <a:p>
            <a:pPr algn="r"/>
            <a:endParaRPr lang="zh-CN" altLang="en-US" dirty="0">
              <a:solidFill>
                <a:srgbClr val="FFC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descr="colorcust.png"/>
          <p:cNvPicPr>
            <a:picLocks noChangeAspect="1"/>
          </p:cNvPicPr>
          <p:nvPr/>
        </p:nvPicPr>
        <p:blipFill>
          <a:blip r:embed="rId2" cstate="print"/>
          <a:stretch>
            <a:fillRect/>
          </a:stretch>
        </p:blipFill>
        <p:spPr>
          <a:xfrm>
            <a:off x="1475656" y="1052736"/>
            <a:ext cx="6185117" cy="5606577"/>
          </a:xfrm>
          <a:prstGeom prst="rect">
            <a:avLst/>
          </a:prstGeom>
        </p:spPr>
      </p:pic>
    </p:spTree>
    <p:extLst>
      <p:ext uri="{BB962C8B-B14F-4D97-AF65-F5344CB8AC3E}">
        <p14:creationId xmlns:p14="http://schemas.microsoft.com/office/powerpoint/2010/main" val="424928100"/>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8659" name="Picture 3"/>
          <p:cNvPicPr>
            <a:picLocks noChangeAspect="1" noChangeArrowheads="1"/>
          </p:cNvPicPr>
          <p:nvPr/>
        </p:nvPicPr>
        <p:blipFill>
          <a:blip r:embed="rId3" cstate="print"/>
          <a:srcRect/>
          <a:stretch>
            <a:fillRect/>
          </a:stretch>
        </p:blipFill>
        <p:spPr bwMode="auto">
          <a:xfrm>
            <a:off x="1866900" y="19812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0707"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2755"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4803"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6851"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8899" name="Picture 3"/>
          <p:cNvPicPr>
            <a:picLocks noChangeAspect="1" noChangeArrowheads="1"/>
          </p:cNvPicPr>
          <p:nvPr/>
        </p:nvPicPr>
        <p:blipFill>
          <a:blip r:embed="rId3" cstate="print"/>
          <a:srcRect/>
          <a:stretch>
            <a:fillRect/>
          </a:stretch>
        </p:blipFill>
        <p:spPr bwMode="auto">
          <a:xfrm>
            <a:off x="1866900" y="20574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947" name="Picture 3"/>
          <p:cNvPicPr>
            <a:picLocks noChangeAspect="1" noChangeArrowheads="1"/>
          </p:cNvPicPr>
          <p:nvPr/>
        </p:nvPicPr>
        <p:blipFill>
          <a:blip r:embed="rId3" cstate="print"/>
          <a:srcRect/>
          <a:stretch>
            <a:fillRect/>
          </a:stretch>
        </p:blipFill>
        <p:spPr bwMode="auto">
          <a:xfrm>
            <a:off x="1866900" y="21336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5042" name="Picture 2" descr="F:\Image\img\Ultrasound\img12.gif"/>
          <p:cNvPicPr>
            <a:picLocks noChangeAspect="1" noChangeArrowheads="1"/>
          </p:cNvPicPr>
          <p:nvPr/>
        </p:nvPicPr>
        <p:blipFill>
          <a:blip r:embed="rId2" cstate="print"/>
          <a:srcRect/>
          <a:stretch>
            <a:fillRect/>
          </a:stretch>
        </p:blipFill>
        <p:spPr bwMode="auto">
          <a:xfrm>
            <a:off x="2209800" y="1636713"/>
            <a:ext cx="4724400" cy="3584575"/>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5395" name="Picture 3"/>
          <p:cNvPicPr>
            <a:picLocks noChangeAspect="1" noChangeArrowheads="1"/>
          </p:cNvPicPr>
          <p:nvPr/>
        </p:nvPicPr>
        <p:blipFill>
          <a:blip r:embed="rId2" cstate="print"/>
          <a:srcRect/>
          <a:stretch>
            <a:fillRect/>
          </a:stretch>
        </p:blipFill>
        <p:spPr bwMode="auto">
          <a:xfrm>
            <a:off x="1447800" y="1387475"/>
            <a:ext cx="6248400" cy="4083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6066" name="Picture 2"/>
          <p:cNvPicPr>
            <a:picLocks noChangeArrowheads="1"/>
          </p:cNvPicPr>
          <p:nvPr/>
        </p:nvPicPr>
        <p:blipFill>
          <a:blip r:embed="rId2" cstate="print"/>
          <a:srcRect/>
          <a:stretch>
            <a:fillRect/>
          </a:stretch>
        </p:blipFill>
        <p:spPr bwMode="auto">
          <a:xfrm>
            <a:off x="439738" y="1512888"/>
            <a:ext cx="8467725" cy="4597400"/>
          </a:xfrm>
          <a:prstGeom prst="rect">
            <a:avLst/>
          </a:prstGeom>
          <a:noFill/>
          <a:ln w="12700">
            <a:noFill/>
            <a:miter lim="800000"/>
            <a:headEnd/>
            <a:tailEnd/>
          </a:ln>
          <a:effectLst/>
        </p:spPr>
      </p:pic>
      <p:sp>
        <p:nvSpPr>
          <p:cNvPr id="856067" name="Rectangle 3"/>
          <p:cNvSpPr>
            <a:spLocks noChangeArrowheads="1"/>
          </p:cNvSpPr>
          <p:nvPr/>
        </p:nvSpPr>
        <p:spPr bwMode="auto">
          <a:xfrm>
            <a:off x="441325" y="657225"/>
            <a:ext cx="8291513" cy="515938"/>
          </a:xfrm>
          <a:prstGeom prst="rect">
            <a:avLst/>
          </a:prstGeom>
          <a:noFill/>
          <a:ln w="12700">
            <a:noFill/>
            <a:miter lim="800000"/>
            <a:headEnd/>
            <a:tailEnd/>
          </a:ln>
          <a:effectLst/>
        </p:spPr>
        <p:txBody>
          <a:bodyPr wrap="none" lIns="90488" tIns="44450" rIns="90488" bIns="44450">
            <a:spAutoFit/>
          </a:bodyPr>
          <a:lstStyle/>
          <a:p>
            <a:pPr eaLnBrk="0" hangingPunct="0"/>
            <a:r>
              <a:rPr kumimoji="0" lang="en-US" altLang="zh-CN" sz="2800" b="1">
                <a:effectLst>
                  <a:outerShdw blurRad="38100" dist="38100" dir="2700000" algn="tl">
                    <a:srgbClr val="000000"/>
                  </a:outerShdw>
                </a:effectLst>
                <a:latin typeface="Arial" charset="0"/>
                <a:ea typeface="宋体" pitchFamily="2" charset="-122"/>
              </a:rPr>
              <a:t>Motor Activation - Right Index Finger Movement</a:t>
            </a:r>
          </a:p>
        </p:txBody>
      </p:sp>
      <p:sp>
        <p:nvSpPr>
          <p:cNvPr id="856068" name="Rectangle 4"/>
          <p:cNvSpPr>
            <a:spLocks noChangeArrowheads="1"/>
          </p:cNvSpPr>
          <p:nvPr/>
        </p:nvSpPr>
        <p:spPr bwMode="auto">
          <a:xfrm>
            <a:off x="1254125" y="5472113"/>
            <a:ext cx="6161088" cy="393700"/>
          </a:xfrm>
          <a:prstGeom prst="rect">
            <a:avLst/>
          </a:prstGeom>
          <a:noFill/>
          <a:ln w="12700">
            <a:noFill/>
            <a:miter lim="800000"/>
            <a:headEnd/>
            <a:tailEnd/>
          </a:ln>
          <a:effectLst/>
        </p:spPr>
        <p:txBody>
          <a:bodyPr lIns="90488" tIns="44450" rIns="90488" bIns="44450">
            <a:spAutoFit/>
          </a:bodyPr>
          <a:lstStyle/>
          <a:p>
            <a:pPr eaLnBrk="0" hangingPunct="0">
              <a:tabLst>
                <a:tab pos="2803525" algn="l"/>
                <a:tab pos="5654675" algn="l"/>
              </a:tabLst>
            </a:pPr>
            <a:r>
              <a:rPr kumimoji="0" lang="zh-CN" altLang="en-US" sz="2000">
                <a:latin typeface="Arial" charset="0"/>
                <a:ea typeface="宋体" pitchFamily="2" charset="-122"/>
              </a:rPr>
              <a:t>1 </a:t>
            </a:r>
            <a:r>
              <a:rPr kumimoji="0" lang="en-US" altLang="zh-CN" sz="2000">
                <a:latin typeface="Arial" charset="0"/>
                <a:ea typeface="宋体" pitchFamily="2" charset="-122"/>
              </a:rPr>
              <a:t>Hz	2 Hz	3 Hz</a:t>
            </a:r>
          </a:p>
        </p:txBody>
      </p:sp>
      <p:grpSp>
        <p:nvGrpSpPr>
          <p:cNvPr id="2" name="Group 5"/>
          <p:cNvGrpSpPr>
            <a:grpSpLocks/>
          </p:cNvGrpSpPr>
          <p:nvPr/>
        </p:nvGrpSpPr>
        <p:grpSpPr bwMode="auto">
          <a:xfrm>
            <a:off x="7878763" y="1966913"/>
            <a:ext cx="731837" cy="2938462"/>
            <a:chOff x="5583" y="1239"/>
            <a:chExt cx="519" cy="1851"/>
          </a:xfrm>
        </p:grpSpPr>
        <p:sp>
          <p:nvSpPr>
            <p:cNvPr id="856070" name="Rectangle 6"/>
            <p:cNvSpPr>
              <a:spLocks noChangeArrowheads="1"/>
            </p:cNvSpPr>
            <p:nvPr/>
          </p:nvSpPr>
          <p:spPr bwMode="auto">
            <a:xfrm>
              <a:off x="5583" y="1239"/>
              <a:ext cx="455" cy="286"/>
            </a:xfrm>
            <a:prstGeom prst="rect">
              <a:avLst/>
            </a:prstGeom>
            <a:noFill/>
            <a:ln w="12700">
              <a:noFill/>
              <a:miter lim="800000"/>
              <a:headEnd/>
              <a:tailEnd/>
            </a:ln>
            <a:effectLst/>
          </p:spPr>
          <p:txBody>
            <a:bodyPr wrap="none" lIns="90488" tIns="44450" rIns="90488" bIns="44450">
              <a:spAutoFit/>
            </a:bodyPr>
            <a:lstStyle/>
            <a:p>
              <a:pPr eaLnBrk="0" hangingPunct="0"/>
              <a:r>
                <a:rPr kumimoji="0" lang="zh-CN" altLang="en-US" sz="2400">
                  <a:latin typeface="Arial" charset="0"/>
                  <a:ea typeface="宋体" pitchFamily="2" charset="-122"/>
                </a:rPr>
                <a:t>% </a:t>
              </a:r>
              <a:r>
                <a:rPr kumimoji="0" lang="zh-CN" altLang="en-US" sz="2400">
                  <a:latin typeface="Symbol" pitchFamily="18" charset="2"/>
                  <a:ea typeface="宋体" pitchFamily="2" charset="-122"/>
                </a:rPr>
                <a:t></a:t>
              </a:r>
            </a:p>
          </p:txBody>
        </p:sp>
        <p:sp>
          <p:nvSpPr>
            <p:cNvPr id="856071" name="Rectangle 7"/>
            <p:cNvSpPr>
              <a:spLocks noChangeArrowheads="1"/>
            </p:cNvSpPr>
            <p:nvPr/>
          </p:nvSpPr>
          <p:spPr bwMode="auto">
            <a:xfrm>
              <a:off x="5775" y="1632"/>
              <a:ext cx="327" cy="210"/>
            </a:xfrm>
            <a:prstGeom prst="rect">
              <a:avLst/>
            </a:prstGeom>
            <a:noFill/>
            <a:ln w="12700">
              <a:noFill/>
              <a:miter lim="800000"/>
              <a:headEnd/>
              <a:tailEnd/>
            </a:ln>
            <a:effectLst/>
          </p:spPr>
          <p:txBody>
            <a:bodyPr wrap="none" lIns="90488" tIns="44450" rIns="90488" bIns="44450">
              <a:spAutoFit/>
            </a:bodyPr>
            <a:lstStyle/>
            <a:p>
              <a:pPr eaLnBrk="0" hangingPunct="0"/>
              <a:r>
                <a:rPr kumimoji="0" lang="zh-CN" altLang="en-US" sz="1600">
                  <a:latin typeface="Arial" charset="0"/>
                  <a:ea typeface="宋体" pitchFamily="2" charset="-122"/>
                </a:rPr>
                <a:t>100</a:t>
              </a:r>
            </a:p>
          </p:txBody>
        </p:sp>
        <p:sp>
          <p:nvSpPr>
            <p:cNvPr id="856072" name="Rectangle 8"/>
            <p:cNvSpPr>
              <a:spLocks noChangeArrowheads="1"/>
            </p:cNvSpPr>
            <p:nvPr/>
          </p:nvSpPr>
          <p:spPr bwMode="auto">
            <a:xfrm>
              <a:off x="5823" y="2016"/>
              <a:ext cx="256" cy="210"/>
            </a:xfrm>
            <a:prstGeom prst="rect">
              <a:avLst/>
            </a:prstGeom>
            <a:noFill/>
            <a:ln w="12700">
              <a:noFill/>
              <a:miter lim="800000"/>
              <a:headEnd/>
              <a:tailEnd/>
            </a:ln>
            <a:effectLst/>
          </p:spPr>
          <p:txBody>
            <a:bodyPr wrap="none" lIns="90488" tIns="44450" rIns="90488" bIns="44450">
              <a:spAutoFit/>
            </a:bodyPr>
            <a:lstStyle/>
            <a:p>
              <a:pPr eaLnBrk="0" hangingPunct="0"/>
              <a:r>
                <a:rPr kumimoji="0" lang="zh-CN" altLang="en-US" sz="1600">
                  <a:latin typeface="Arial" charset="0"/>
                  <a:ea typeface="宋体" pitchFamily="2" charset="-122"/>
                </a:rPr>
                <a:t>75</a:t>
              </a:r>
            </a:p>
          </p:txBody>
        </p:sp>
        <p:sp>
          <p:nvSpPr>
            <p:cNvPr id="856073" name="Rectangle 9"/>
            <p:cNvSpPr>
              <a:spLocks noChangeArrowheads="1"/>
            </p:cNvSpPr>
            <p:nvPr/>
          </p:nvSpPr>
          <p:spPr bwMode="auto">
            <a:xfrm>
              <a:off x="5823" y="2448"/>
              <a:ext cx="256" cy="210"/>
            </a:xfrm>
            <a:prstGeom prst="rect">
              <a:avLst/>
            </a:prstGeom>
            <a:noFill/>
            <a:ln w="12700">
              <a:noFill/>
              <a:miter lim="800000"/>
              <a:headEnd/>
              <a:tailEnd/>
            </a:ln>
            <a:effectLst/>
          </p:spPr>
          <p:txBody>
            <a:bodyPr lIns="90488" tIns="44450" rIns="90488" bIns="44450">
              <a:spAutoFit/>
            </a:bodyPr>
            <a:lstStyle/>
            <a:p>
              <a:pPr eaLnBrk="0" hangingPunct="0"/>
              <a:r>
                <a:rPr kumimoji="0" lang="zh-CN" altLang="en-US" sz="1600">
                  <a:latin typeface="Arial" charset="0"/>
                  <a:ea typeface="宋体" pitchFamily="2" charset="-122"/>
                </a:rPr>
                <a:t>50</a:t>
              </a:r>
            </a:p>
          </p:txBody>
        </p:sp>
        <p:sp>
          <p:nvSpPr>
            <p:cNvPr id="856074" name="Rectangle 10"/>
            <p:cNvSpPr>
              <a:spLocks noChangeArrowheads="1"/>
            </p:cNvSpPr>
            <p:nvPr/>
          </p:nvSpPr>
          <p:spPr bwMode="auto">
            <a:xfrm>
              <a:off x="5823" y="2880"/>
              <a:ext cx="256" cy="210"/>
            </a:xfrm>
            <a:prstGeom prst="rect">
              <a:avLst/>
            </a:prstGeom>
            <a:noFill/>
            <a:ln w="12700">
              <a:noFill/>
              <a:miter lim="800000"/>
              <a:headEnd/>
              <a:tailEnd/>
            </a:ln>
            <a:effectLst/>
          </p:spPr>
          <p:txBody>
            <a:bodyPr wrap="none" lIns="90488" tIns="44450" rIns="90488" bIns="44450">
              <a:spAutoFit/>
            </a:bodyPr>
            <a:lstStyle/>
            <a:p>
              <a:pPr eaLnBrk="0" hangingPunct="0"/>
              <a:r>
                <a:rPr kumimoji="0" lang="zh-CN" altLang="en-US" sz="1600">
                  <a:latin typeface="Arial" charset="0"/>
                  <a:ea typeface="宋体" pitchFamily="2" charset="-122"/>
                </a:rPr>
                <a:t>25</a:t>
              </a:r>
            </a:p>
          </p:txBody>
        </p:sp>
      </p:grpSp>
      <p:sp>
        <p:nvSpPr>
          <p:cNvPr id="856075" name="Rectangle 11"/>
          <p:cNvSpPr>
            <a:spLocks noChangeArrowheads="1"/>
          </p:cNvSpPr>
          <p:nvPr/>
        </p:nvSpPr>
        <p:spPr bwMode="auto">
          <a:xfrm>
            <a:off x="2052638" y="6196013"/>
            <a:ext cx="5710237" cy="301625"/>
          </a:xfrm>
          <a:prstGeom prst="rect">
            <a:avLst/>
          </a:prstGeom>
          <a:noFill/>
          <a:ln w="12700">
            <a:noFill/>
            <a:miter lim="800000"/>
            <a:headEnd/>
            <a:tailEnd/>
          </a:ln>
          <a:effectLst/>
        </p:spPr>
        <p:txBody>
          <a:bodyPr wrap="none" lIns="90488" tIns="44450" rIns="90488" bIns="44450">
            <a:spAutoFit/>
          </a:bodyPr>
          <a:lstStyle/>
          <a:p>
            <a:pPr eaLnBrk="0" hangingPunct="0"/>
            <a:r>
              <a:rPr kumimoji="0" lang="en-US" altLang="zh-CN" sz="1400">
                <a:latin typeface="Arial" charset="0"/>
                <a:ea typeface="宋体" pitchFamily="2" charset="-122"/>
              </a:rPr>
              <a:t>Schlaug, et al, 1995,  Harvard Medical School and Beth Israel Hospital</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bwMode="auto">
          <a:xfrm>
            <a:off x="2987824" y="2204864"/>
            <a:ext cx="2736304" cy="2016224"/>
          </a:xfrm>
          <a:prstGeom prst="ellipse">
            <a:avLst/>
          </a:prstGeom>
          <a:solidFill>
            <a:srgbClr val="B7A96D"/>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
        <p:nvSpPr>
          <p:cNvPr id="4" name="椭圆 3"/>
          <p:cNvSpPr/>
          <p:nvPr/>
        </p:nvSpPr>
        <p:spPr bwMode="auto">
          <a:xfrm rot="20010870">
            <a:off x="3131840" y="1988840"/>
            <a:ext cx="792088" cy="432048"/>
          </a:xfrm>
          <a:prstGeom prst="ellipse">
            <a:avLst/>
          </a:prstGeom>
          <a:solidFill>
            <a:srgbClr val="29D131"/>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
        <p:nvSpPr>
          <p:cNvPr id="5" name="椭圆 4"/>
          <p:cNvSpPr/>
          <p:nvPr/>
        </p:nvSpPr>
        <p:spPr bwMode="auto">
          <a:xfrm rot="1132403">
            <a:off x="4764602" y="1961321"/>
            <a:ext cx="792088" cy="432048"/>
          </a:xfrm>
          <a:prstGeom prst="ellipse">
            <a:avLst/>
          </a:prstGeom>
          <a:solidFill>
            <a:srgbClr val="2BD92B"/>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
        <p:nvSpPr>
          <p:cNvPr id="6" name="椭圆 5"/>
          <p:cNvSpPr/>
          <p:nvPr/>
        </p:nvSpPr>
        <p:spPr bwMode="auto">
          <a:xfrm>
            <a:off x="3779912" y="2852936"/>
            <a:ext cx="288032" cy="360040"/>
          </a:xfrm>
          <a:prstGeom prst="ellipse">
            <a:avLst/>
          </a:prstGeom>
          <a:solidFill>
            <a:schemeClr val="tx2"/>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
        <p:nvSpPr>
          <p:cNvPr id="7" name="椭圆 6"/>
          <p:cNvSpPr/>
          <p:nvPr/>
        </p:nvSpPr>
        <p:spPr bwMode="auto">
          <a:xfrm>
            <a:off x="4644008" y="2852936"/>
            <a:ext cx="288032" cy="360040"/>
          </a:xfrm>
          <a:prstGeom prst="ellipse">
            <a:avLst/>
          </a:prstGeom>
          <a:solidFill>
            <a:schemeClr val="tx2"/>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
        <p:nvSpPr>
          <p:cNvPr id="9" name="新月形 8"/>
          <p:cNvSpPr/>
          <p:nvPr/>
        </p:nvSpPr>
        <p:spPr bwMode="auto">
          <a:xfrm rot="16200000">
            <a:off x="4067955" y="3285987"/>
            <a:ext cx="504056" cy="885524"/>
          </a:xfrm>
          <a:prstGeom prst="moon">
            <a:avLst/>
          </a:prstGeom>
          <a:solidFill>
            <a:srgbClr val="EAA88A"/>
          </a:solidFill>
          <a:ln w="28575" cap="flat" cmpd="sng" algn="ctr">
            <a:solidFill>
              <a:srgbClr val="922706"/>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Tree>
    <p:extLst>
      <p:ext uri="{BB962C8B-B14F-4D97-AF65-F5344CB8AC3E}">
        <p14:creationId xmlns:p14="http://schemas.microsoft.com/office/powerpoint/2010/main" val="17361833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090" name="Rectangle 2"/>
          <p:cNvSpPr>
            <a:spLocks noChangeArrowheads="1"/>
          </p:cNvSpPr>
          <p:nvPr/>
        </p:nvSpPr>
        <p:spPr bwMode="auto">
          <a:xfrm>
            <a:off x="1104900" y="365125"/>
            <a:ext cx="7046913" cy="638175"/>
          </a:xfrm>
          <a:prstGeom prst="rect">
            <a:avLst/>
          </a:prstGeom>
          <a:noFill/>
          <a:ln w="12700">
            <a:noFill/>
            <a:miter lim="800000"/>
            <a:headEnd/>
            <a:tailEnd/>
          </a:ln>
          <a:effectLst/>
        </p:spPr>
        <p:txBody>
          <a:bodyPr wrap="none" lIns="90488" tIns="44450" rIns="90488" bIns="44450">
            <a:spAutoFit/>
          </a:bodyPr>
          <a:lstStyle/>
          <a:p>
            <a:pPr algn="ctr" eaLnBrk="0" hangingPunct="0"/>
            <a:r>
              <a:rPr kumimoji="0" lang="en-US" altLang="zh-CN" b="1">
                <a:solidFill>
                  <a:schemeClr val="tx2"/>
                </a:solidFill>
                <a:effectLst>
                  <a:outerShdw blurRad="38100" dist="38100" dir="2700000" algn="tl">
                    <a:srgbClr val="000000"/>
                  </a:outerShdw>
                </a:effectLst>
                <a:latin typeface="Arial" charset="0"/>
                <a:ea typeface="宋体" pitchFamily="2" charset="-122"/>
              </a:rPr>
              <a:t>Multispectral  Tissue  Classification</a:t>
            </a:r>
          </a:p>
        </p:txBody>
      </p:sp>
      <p:sp>
        <p:nvSpPr>
          <p:cNvPr id="857091" name="Rectangle 3"/>
          <p:cNvSpPr>
            <a:spLocks noChangeArrowheads="1"/>
          </p:cNvSpPr>
          <p:nvPr/>
        </p:nvSpPr>
        <p:spPr bwMode="auto">
          <a:xfrm>
            <a:off x="292100" y="1281113"/>
            <a:ext cx="425450" cy="454025"/>
          </a:xfrm>
          <a:prstGeom prst="rect">
            <a:avLst/>
          </a:prstGeom>
          <a:noFill/>
          <a:ln w="12700">
            <a:noFill/>
            <a:miter lim="800000"/>
            <a:headEnd/>
            <a:tailEnd/>
          </a:ln>
          <a:effectLst/>
        </p:spPr>
        <p:txBody>
          <a:bodyPr wrap="none" lIns="90488" tIns="44450" rIns="90488" bIns="44450">
            <a:spAutoFit/>
          </a:bodyPr>
          <a:lstStyle/>
          <a:p>
            <a:pPr eaLnBrk="0" hangingPunct="0"/>
            <a:r>
              <a:rPr kumimoji="0" lang="en-US" altLang="zh-CN" sz="2400" b="1">
                <a:solidFill>
                  <a:schemeClr val="tx2"/>
                </a:solidFill>
                <a:effectLst>
                  <a:outerShdw blurRad="38100" dist="38100" dir="2700000" algn="tl">
                    <a:srgbClr val="000000"/>
                  </a:outerShdw>
                </a:effectLst>
                <a:latin typeface="Arial" charset="0"/>
                <a:ea typeface="宋体" pitchFamily="2" charset="-122"/>
              </a:rPr>
              <a:t>T</a:t>
            </a:r>
            <a:r>
              <a:rPr kumimoji="0" lang="en-US" altLang="zh-CN" sz="2400" b="1" baseline="-25000">
                <a:solidFill>
                  <a:schemeClr val="tx2"/>
                </a:solidFill>
                <a:effectLst>
                  <a:outerShdw blurRad="38100" dist="38100" dir="2700000" algn="tl">
                    <a:srgbClr val="000000"/>
                  </a:outerShdw>
                </a:effectLst>
                <a:latin typeface="Arial" charset="0"/>
                <a:ea typeface="宋体" pitchFamily="2" charset="-122"/>
              </a:rPr>
              <a:t>1</a:t>
            </a:r>
          </a:p>
        </p:txBody>
      </p:sp>
      <p:sp>
        <p:nvSpPr>
          <p:cNvPr id="857092" name="Rectangle 4"/>
          <p:cNvSpPr>
            <a:spLocks noChangeArrowheads="1"/>
          </p:cNvSpPr>
          <p:nvPr/>
        </p:nvSpPr>
        <p:spPr bwMode="auto">
          <a:xfrm>
            <a:off x="292100" y="3140075"/>
            <a:ext cx="425450" cy="454025"/>
          </a:xfrm>
          <a:prstGeom prst="rect">
            <a:avLst/>
          </a:prstGeom>
          <a:noFill/>
          <a:ln w="12700">
            <a:noFill/>
            <a:miter lim="800000"/>
            <a:headEnd/>
            <a:tailEnd/>
          </a:ln>
          <a:effectLst/>
        </p:spPr>
        <p:txBody>
          <a:bodyPr wrap="none" lIns="90488" tIns="44450" rIns="90488" bIns="44450">
            <a:spAutoFit/>
          </a:bodyPr>
          <a:lstStyle/>
          <a:p>
            <a:pPr eaLnBrk="0" hangingPunct="0"/>
            <a:r>
              <a:rPr kumimoji="0" lang="en-US" altLang="zh-CN" sz="2400" b="1">
                <a:solidFill>
                  <a:schemeClr val="tx2"/>
                </a:solidFill>
                <a:effectLst>
                  <a:outerShdw blurRad="38100" dist="38100" dir="2700000" algn="tl">
                    <a:srgbClr val="000000"/>
                  </a:outerShdw>
                </a:effectLst>
                <a:latin typeface="Arial" charset="0"/>
                <a:ea typeface="宋体" pitchFamily="2" charset="-122"/>
              </a:rPr>
              <a:t>T</a:t>
            </a:r>
            <a:r>
              <a:rPr kumimoji="0" lang="en-US" altLang="zh-CN" sz="2400" b="1" baseline="-25000">
                <a:solidFill>
                  <a:schemeClr val="tx2"/>
                </a:solidFill>
                <a:effectLst>
                  <a:outerShdw blurRad="38100" dist="38100" dir="2700000" algn="tl">
                    <a:srgbClr val="000000"/>
                  </a:outerShdw>
                </a:effectLst>
                <a:latin typeface="Arial" charset="0"/>
                <a:ea typeface="宋体" pitchFamily="2" charset="-122"/>
              </a:rPr>
              <a:t>2</a:t>
            </a:r>
          </a:p>
        </p:txBody>
      </p:sp>
      <p:sp>
        <p:nvSpPr>
          <p:cNvPr id="857093" name="Rectangle 5"/>
          <p:cNvSpPr>
            <a:spLocks noChangeArrowheads="1"/>
          </p:cNvSpPr>
          <p:nvPr/>
        </p:nvSpPr>
        <p:spPr bwMode="auto">
          <a:xfrm>
            <a:off x="292100" y="4924425"/>
            <a:ext cx="311150" cy="454025"/>
          </a:xfrm>
          <a:prstGeom prst="rect">
            <a:avLst/>
          </a:prstGeom>
          <a:noFill/>
          <a:ln w="12700">
            <a:noFill/>
            <a:miter lim="800000"/>
            <a:headEnd/>
            <a:tailEnd/>
          </a:ln>
          <a:effectLst/>
        </p:spPr>
        <p:txBody>
          <a:bodyPr wrap="none" lIns="90488" tIns="44450" rIns="90488" bIns="44450">
            <a:spAutoFit/>
          </a:bodyPr>
          <a:lstStyle/>
          <a:p>
            <a:pPr eaLnBrk="0" hangingPunct="0"/>
            <a:r>
              <a:rPr kumimoji="0" lang="zh-CN" altLang="en-US" sz="2400" b="1">
                <a:solidFill>
                  <a:schemeClr val="tx2"/>
                </a:solidFill>
                <a:effectLst>
                  <a:outerShdw blurRad="38100" dist="38100" dir="2700000" algn="tl">
                    <a:srgbClr val="000000"/>
                  </a:outerShdw>
                </a:effectLst>
                <a:latin typeface="Symbol" pitchFamily="18" charset="2"/>
                <a:ea typeface="宋体" pitchFamily="2" charset="-122"/>
              </a:rPr>
              <a:t></a:t>
            </a:r>
          </a:p>
        </p:txBody>
      </p:sp>
      <p:sp>
        <p:nvSpPr>
          <p:cNvPr id="857094" name="Rectangle 6"/>
          <p:cNvSpPr>
            <a:spLocks noChangeArrowheads="1"/>
          </p:cNvSpPr>
          <p:nvPr/>
        </p:nvSpPr>
        <p:spPr bwMode="auto">
          <a:xfrm>
            <a:off x="3475038" y="1585913"/>
            <a:ext cx="1998662" cy="454025"/>
          </a:xfrm>
          <a:prstGeom prst="rect">
            <a:avLst/>
          </a:prstGeom>
          <a:noFill/>
          <a:ln w="12700">
            <a:noFill/>
            <a:miter lim="800000"/>
            <a:headEnd/>
            <a:tailEnd/>
          </a:ln>
          <a:effectLst/>
        </p:spPr>
        <p:txBody>
          <a:bodyPr wrap="none" lIns="90488" tIns="44450" rIns="90488" bIns="44450">
            <a:spAutoFit/>
          </a:bodyPr>
          <a:lstStyle/>
          <a:p>
            <a:pPr eaLnBrk="0" hangingPunct="0"/>
            <a:r>
              <a:rPr kumimoji="0" lang="zh-CN" altLang="en-US" sz="2400" b="1">
                <a:solidFill>
                  <a:schemeClr val="tx2"/>
                </a:solidFill>
                <a:effectLst>
                  <a:outerShdw blurRad="38100" dist="38100" dir="2700000" algn="tl">
                    <a:srgbClr val="000000"/>
                  </a:outerShdw>
                </a:effectLst>
                <a:latin typeface="Arial" charset="0"/>
                <a:ea typeface="宋体" pitchFamily="2" charset="-122"/>
              </a:rPr>
              <a:t>3</a:t>
            </a:r>
            <a:r>
              <a:rPr kumimoji="0" lang="en-US" altLang="zh-CN" sz="2400" b="1">
                <a:solidFill>
                  <a:schemeClr val="tx2"/>
                </a:solidFill>
                <a:effectLst>
                  <a:outerShdw blurRad="38100" dist="38100" dir="2700000" algn="tl">
                    <a:srgbClr val="000000"/>
                  </a:outerShdw>
                </a:effectLst>
                <a:latin typeface="Arial" charset="0"/>
                <a:ea typeface="宋体" pitchFamily="2" charset="-122"/>
              </a:rPr>
              <a:t>D  Histogram</a:t>
            </a:r>
          </a:p>
        </p:txBody>
      </p:sp>
      <p:sp>
        <p:nvSpPr>
          <p:cNvPr id="857095" name="Rectangle 7"/>
          <p:cNvSpPr>
            <a:spLocks noChangeArrowheads="1"/>
          </p:cNvSpPr>
          <p:nvPr/>
        </p:nvSpPr>
        <p:spPr bwMode="auto">
          <a:xfrm>
            <a:off x="6794500" y="1955800"/>
            <a:ext cx="1620838" cy="819150"/>
          </a:xfrm>
          <a:prstGeom prst="rect">
            <a:avLst/>
          </a:prstGeom>
          <a:noFill/>
          <a:ln w="12700">
            <a:noFill/>
            <a:miter lim="800000"/>
            <a:headEnd/>
            <a:tailEnd/>
          </a:ln>
          <a:effectLst/>
        </p:spPr>
        <p:txBody>
          <a:bodyPr wrap="none" lIns="90488" tIns="44450" rIns="90488" bIns="44450">
            <a:spAutoFit/>
          </a:bodyPr>
          <a:lstStyle/>
          <a:p>
            <a:pPr algn="ctr" eaLnBrk="0" hangingPunct="0"/>
            <a:r>
              <a:rPr kumimoji="0" lang="en-US" altLang="zh-CN" sz="2400" b="1">
                <a:solidFill>
                  <a:schemeClr val="tx2"/>
                </a:solidFill>
                <a:effectLst>
                  <a:outerShdw blurRad="38100" dist="38100" dir="2700000" algn="tl">
                    <a:srgbClr val="000000"/>
                  </a:outerShdw>
                </a:effectLst>
                <a:latin typeface="Arial" charset="0"/>
                <a:ea typeface="宋体" pitchFamily="2" charset="-122"/>
              </a:rPr>
              <a:t>Segmented</a:t>
            </a:r>
          </a:p>
          <a:p>
            <a:pPr algn="ctr" eaLnBrk="0" hangingPunct="0"/>
            <a:r>
              <a:rPr kumimoji="0" lang="en-US" altLang="zh-CN" sz="2400" b="1">
                <a:solidFill>
                  <a:schemeClr val="tx2"/>
                </a:solidFill>
                <a:effectLst>
                  <a:outerShdw blurRad="38100" dist="38100" dir="2700000" algn="tl">
                    <a:srgbClr val="000000"/>
                  </a:outerShdw>
                </a:effectLst>
                <a:latin typeface="Arial" charset="0"/>
                <a:ea typeface="宋体" pitchFamily="2" charset="-122"/>
              </a:rPr>
              <a:t>Image</a:t>
            </a:r>
          </a:p>
        </p:txBody>
      </p:sp>
      <p:sp>
        <p:nvSpPr>
          <p:cNvPr id="857096" name="AutoShape 8"/>
          <p:cNvSpPr>
            <a:spLocks noChangeArrowheads="1"/>
          </p:cNvSpPr>
          <p:nvPr/>
        </p:nvSpPr>
        <p:spPr bwMode="auto">
          <a:xfrm>
            <a:off x="6135688" y="3740150"/>
            <a:ext cx="733425" cy="215900"/>
          </a:xfrm>
          <a:prstGeom prst="rightArrow">
            <a:avLst>
              <a:gd name="adj1" fmla="val 50000"/>
              <a:gd name="adj2" fmla="val 169869"/>
            </a:avLst>
          </a:prstGeom>
          <a:solidFill>
            <a:schemeClr val="accent1"/>
          </a:solidFill>
          <a:ln w="12700">
            <a:solidFill>
              <a:schemeClr val="tx1"/>
            </a:solidFill>
            <a:miter lim="800000"/>
            <a:headEnd/>
            <a:tailEnd/>
          </a:ln>
          <a:effectLst/>
        </p:spPr>
        <p:txBody>
          <a:bodyPr wrap="none" anchor="ctr"/>
          <a:lstStyle/>
          <a:p>
            <a:endParaRPr lang="zh-CN" altLang="en-US"/>
          </a:p>
        </p:txBody>
      </p:sp>
      <p:pic>
        <p:nvPicPr>
          <p:cNvPr id="857097" name="Picture 9"/>
          <p:cNvPicPr>
            <a:picLocks noChangeArrowheads="1"/>
          </p:cNvPicPr>
          <p:nvPr/>
        </p:nvPicPr>
        <p:blipFill>
          <a:blip r:embed="rId3" cstate="print"/>
          <a:srcRect/>
          <a:stretch>
            <a:fillRect/>
          </a:stretch>
        </p:blipFill>
        <p:spPr bwMode="auto">
          <a:xfrm>
            <a:off x="6942138" y="3032125"/>
            <a:ext cx="1355725" cy="1524000"/>
          </a:xfrm>
          <a:prstGeom prst="rect">
            <a:avLst/>
          </a:prstGeom>
          <a:noFill/>
          <a:ln w="12700">
            <a:noFill/>
            <a:miter lim="800000"/>
            <a:headEnd/>
            <a:tailEnd/>
          </a:ln>
          <a:effectLst/>
        </p:spPr>
      </p:pic>
      <p:graphicFrame>
        <p:nvGraphicFramePr>
          <p:cNvPr id="961536" name="Object 0">
            <a:hlinkClick r:id="" action="ppaction://ole?verb=0"/>
          </p:cNvPr>
          <p:cNvGraphicFramePr>
            <a:graphicFrameLocks/>
          </p:cNvGraphicFramePr>
          <p:nvPr/>
        </p:nvGraphicFramePr>
        <p:xfrm>
          <a:off x="3178175" y="2438400"/>
          <a:ext cx="3030538" cy="2908300"/>
        </p:xfrm>
        <a:graphic>
          <a:graphicData uri="http://schemas.openxmlformats.org/presentationml/2006/ole">
            <mc:AlternateContent xmlns:mc="http://schemas.openxmlformats.org/markup-compatibility/2006">
              <mc:Choice xmlns:v="urn:schemas-microsoft-com:vml" Requires="v">
                <p:oleObj spid="_x0000_s10264" name="CorelPHOTO-PAINT! Picture" r:id="rId4" imgW="6722160" imgH="6452193" progId="">
                  <p:embed/>
                </p:oleObj>
              </mc:Choice>
              <mc:Fallback>
                <p:oleObj name="CorelPHOTO-PAINT! Picture" r:id="rId4" imgW="6722160" imgH="6452193" progId="">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8175" y="2438400"/>
                        <a:ext cx="3030538" cy="290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1"/>
          <p:cNvGrpSpPr>
            <a:grpSpLocks/>
          </p:cNvGrpSpPr>
          <p:nvPr/>
        </p:nvGrpSpPr>
        <p:grpSpPr bwMode="auto">
          <a:xfrm>
            <a:off x="2206625" y="2216150"/>
            <a:ext cx="1073150" cy="3111500"/>
            <a:chOff x="1564" y="1396"/>
            <a:chExt cx="760" cy="1960"/>
          </a:xfrm>
        </p:grpSpPr>
        <p:sp>
          <p:nvSpPr>
            <p:cNvPr id="857100" name="AutoShape 12"/>
            <p:cNvSpPr>
              <a:spLocks noChangeArrowheads="1"/>
            </p:cNvSpPr>
            <p:nvPr/>
          </p:nvSpPr>
          <p:spPr bwMode="auto">
            <a:xfrm>
              <a:off x="1564" y="2356"/>
              <a:ext cx="760" cy="136"/>
            </a:xfrm>
            <a:prstGeom prst="rightArrow">
              <a:avLst>
                <a:gd name="adj1" fmla="val 50000"/>
                <a:gd name="adj2" fmla="val 279438"/>
              </a:avLst>
            </a:prstGeom>
            <a:solidFill>
              <a:schemeClr val="accent1"/>
            </a:solidFill>
            <a:ln w="12700">
              <a:solidFill>
                <a:schemeClr val="tx1"/>
              </a:solidFill>
              <a:miter lim="800000"/>
              <a:headEnd/>
              <a:tailEnd/>
            </a:ln>
            <a:effectLst/>
          </p:spPr>
          <p:txBody>
            <a:bodyPr wrap="none" anchor="ctr"/>
            <a:lstStyle/>
            <a:p>
              <a:endParaRPr lang="zh-CN" altLang="en-US"/>
            </a:p>
          </p:txBody>
        </p:sp>
        <p:sp>
          <p:nvSpPr>
            <p:cNvPr id="857101" name="AutoShape 13"/>
            <p:cNvSpPr>
              <a:spLocks noChangeArrowheads="1"/>
            </p:cNvSpPr>
            <p:nvPr/>
          </p:nvSpPr>
          <p:spPr bwMode="auto">
            <a:xfrm rot="1620000">
              <a:off x="1564" y="1396"/>
              <a:ext cx="760" cy="136"/>
            </a:xfrm>
            <a:prstGeom prst="rightArrow">
              <a:avLst>
                <a:gd name="adj1" fmla="val 50000"/>
                <a:gd name="adj2" fmla="val 279438"/>
              </a:avLst>
            </a:prstGeom>
            <a:solidFill>
              <a:schemeClr val="accent1"/>
            </a:solidFill>
            <a:ln w="12700">
              <a:solidFill>
                <a:schemeClr val="tx1"/>
              </a:solidFill>
              <a:miter lim="800000"/>
              <a:headEnd/>
              <a:tailEnd/>
            </a:ln>
            <a:effectLst/>
          </p:spPr>
          <p:txBody>
            <a:bodyPr wrap="none" anchor="ctr"/>
            <a:lstStyle/>
            <a:p>
              <a:endParaRPr lang="zh-CN" altLang="en-US"/>
            </a:p>
          </p:txBody>
        </p:sp>
        <p:sp>
          <p:nvSpPr>
            <p:cNvPr id="857102" name="AutoShape 14"/>
            <p:cNvSpPr>
              <a:spLocks noChangeArrowheads="1"/>
            </p:cNvSpPr>
            <p:nvPr/>
          </p:nvSpPr>
          <p:spPr bwMode="auto">
            <a:xfrm rot="9180000" flipH="1">
              <a:off x="1564" y="3220"/>
              <a:ext cx="760" cy="136"/>
            </a:xfrm>
            <a:prstGeom prst="rightArrow">
              <a:avLst>
                <a:gd name="adj1" fmla="val 50000"/>
                <a:gd name="adj2" fmla="val 279438"/>
              </a:avLst>
            </a:prstGeom>
            <a:solidFill>
              <a:schemeClr val="accent1"/>
            </a:solidFill>
            <a:ln w="12700">
              <a:solidFill>
                <a:schemeClr val="tx1"/>
              </a:solidFill>
              <a:miter lim="800000"/>
              <a:headEnd/>
              <a:tailEnd/>
            </a:ln>
            <a:effectLst/>
          </p:spPr>
          <p:txBody>
            <a:bodyPr wrap="none" anchor="ctr"/>
            <a:lstStyle/>
            <a:p>
              <a:endParaRPr lang="zh-CN" altLang="en-US"/>
            </a:p>
          </p:txBody>
        </p:sp>
      </p:grpSp>
      <p:grpSp>
        <p:nvGrpSpPr>
          <p:cNvPr id="3" name="Group 15"/>
          <p:cNvGrpSpPr>
            <a:grpSpLocks/>
          </p:cNvGrpSpPr>
          <p:nvPr/>
        </p:nvGrpSpPr>
        <p:grpSpPr bwMode="auto">
          <a:xfrm>
            <a:off x="966788" y="1219200"/>
            <a:ext cx="1128712" cy="5272088"/>
            <a:chOff x="685" y="768"/>
            <a:chExt cx="800" cy="3321"/>
          </a:xfrm>
        </p:grpSpPr>
        <p:grpSp>
          <p:nvGrpSpPr>
            <p:cNvPr id="4" name="Group 16"/>
            <p:cNvGrpSpPr>
              <a:grpSpLocks/>
            </p:cNvGrpSpPr>
            <p:nvPr/>
          </p:nvGrpSpPr>
          <p:grpSpPr bwMode="auto">
            <a:xfrm>
              <a:off x="692" y="3116"/>
              <a:ext cx="793" cy="973"/>
              <a:chOff x="692" y="3116"/>
              <a:chExt cx="793" cy="973"/>
            </a:xfrm>
          </p:grpSpPr>
          <p:sp>
            <p:nvSpPr>
              <p:cNvPr id="857105" name="Rectangle 17"/>
              <p:cNvSpPr>
                <a:spLocks noChangeArrowheads="1"/>
              </p:cNvSpPr>
              <p:nvPr/>
            </p:nvSpPr>
            <p:spPr bwMode="auto">
              <a:xfrm>
                <a:off x="692" y="3117"/>
                <a:ext cx="793" cy="970"/>
              </a:xfrm>
              <a:prstGeom prst="rect">
                <a:avLst/>
              </a:prstGeom>
              <a:solidFill>
                <a:schemeClr val="bg2"/>
              </a:solidFill>
              <a:ln w="12700">
                <a:noFill/>
                <a:miter lim="800000"/>
                <a:headEnd/>
                <a:tailEnd/>
              </a:ln>
              <a:effectLst/>
            </p:spPr>
            <p:txBody>
              <a:bodyPr wrap="none" anchor="ctr"/>
              <a:lstStyle/>
              <a:p>
                <a:endParaRPr lang="zh-CN" altLang="en-US"/>
              </a:p>
            </p:txBody>
          </p:sp>
          <p:pic>
            <p:nvPicPr>
              <p:cNvPr id="857106" name="Picture 18"/>
              <p:cNvPicPr>
                <a:picLocks noChangeArrowheads="1"/>
              </p:cNvPicPr>
              <p:nvPr/>
            </p:nvPicPr>
            <p:blipFill>
              <a:blip r:embed="rId6" cstate="print"/>
              <a:srcRect/>
              <a:stretch>
                <a:fillRect/>
              </a:stretch>
            </p:blipFill>
            <p:spPr bwMode="auto">
              <a:xfrm>
                <a:off x="709" y="3116"/>
                <a:ext cx="758" cy="973"/>
              </a:xfrm>
              <a:prstGeom prst="rect">
                <a:avLst/>
              </a:prstGeom>
              <a:noFill/>
              <a:ln w="12700">
                <a:noFill/>
                <a:miter lim="800000"/>
                <a:headEnd/>
                <a:tailEnd/>
              </a:ln>
              <a:effectLst/>
            </p:spPr>
          </p:pic>
        </p:grpSp>
        <p:grpSp>
          <p:nvGrpSpPr>
            <p:cNvPr id="5" name="Group 19"/>
            <p:cNvGrpSpPr>
              <a:grpSpLocks/>
            </p:cNvGrpSpPr>
            <p:nvPr/>
          </p:nvGrpSpPr>
          <p:grpSpPr bwMode="auto">
            <a:xfrm>
              <a:off x="690" y="768"/>
              <a:ext cx="793" cy="973"/>
              <a:chOff x="690" y="768"/>
              <a:chExt cx="793" cy="973"/>
            </a:xfrm>
          </p:grpSpPr>
          <p:sp>
            <p:nvSpPr>
              <p:cNvPr id="857108" name="Rectangle 20"/>
              <p:cNvSpPr>
                <a:spLocks noChangeArrowheads="1"/>
              </p:cNvSpPr>
              <p:nvPr/>
            </p:nvSpPr>
            <p:spPr bwMode="auto">
              <a:xfrm>
                <a:off x="690" y="770"/>
                <a:ext cx="793" cy="971"/>
              </a:xfrm>
              <a:prstGeom prst="rect">
                <a:avLst/>
              </a:prstGeom>
              <a:solidFill>
                <a:schemeClr val="bg2"/>
              </a:solidFill>
              <a:ln w="12700">
                <a:noFill/>
                <a:miter lim="800000"/>
                <a:headEnd/>
                <a:tailEnd/>
              </a:ln>
              <a:effectLst/>
            </p:spPr>
            <p:txBody>
              <a:bodyPr wrap="none" anchor="ctr"/>
              <a:lstStyle/>
              <a:p>
                <a:endParaRPr lang="zh-CN" altLang="en-US"/>
              </a:p>
            </p:txBody>
          </p:sp>
          <p:pic>
            <p:nvPicPr>
              <p:cNvPr id="857109" name="Picture 21"/>
              <p:cNvPicPr>
                <a:picLocks noChangeArrowheads="1"/>
              </p:cNvPicPr>
              <p:nvPr/>
            </p:nvPicPr>
            <p:blipFill>
              <a:blip r:embed="rId7" cstate="print"/>
              <a:srcRect/>
              <a:stretch>
                <a:fillRect/>
              </a:stretch>
            </p:blipFill>
            <p:spPr bwMode="auto">
              <a:xfrm>
                <a:off x="709" y="768"/>
                <a:ext cx="758" cy="973"/>
              </a:xfrm>
              <a:prstGeom prst="rect">
                <a:avLst/>
              </a:prstGeom>
              <a:noFill/>
              <a:ln w="12700">
                <a:noFill/>
                <a:miter lim="800000"/>
                <a:headEnd/>
                <a:tailEnd/>
              </a:ln>
              <a:effectLst/>
            </p:spPr>
          </p:pic>
        </p:grpSp>
        <p:pic>
          <p:nvPicPr>
            <p:cNvPr id="857110" name="Picture 22"/>
            <p:cNvPicPr>
              <a:picLocks noChangeArrowheads="1"/>
            </p:cNvPicPr>
            <p:nvPr/>
          </p:nvPicPr>
          <p:blipFill>
            <a:blip r:embed="rId6" cstate="print"/>
            <a:srcRect/>
            <a:stretch>
              <a:fillRect/>
            </a:stretch>
          </p:blipFill>
          <p:spPr bwMode="auto">
            <a:xfrm>
              <a:off x="685" y="1943"/>
              <a:ext cx="796" cy="973"/>
            </a:xfrm>
            <a:prstGeom prst="rect">
              <a:avLst/>
            </a:prstGeom>
            <a:noFill/>
            <a:ln w="12700">
              <a:noFill/>
              <a:miter lim="800000"/>
              <a:headEnd/>
              <a:tailEnd/>
            </a:ln>
            <a:effectLst/>
          </p:spPr>
        </p:pic>
      </p:gr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8114"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62"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2210"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4258"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6306"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8354"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02"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2450"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4498"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anda2.png"/>
          <p:cNvPicPr>
            <a:picLocks noChangeAspect="1"/>
          </p:cNvPicPr>
          <p:nvPr/>
        </p:nvPicPr>
        <p:blipFill>
          <a:blip r:embed="rId2" cstate="print"/>
          <a:stretch>
            <a:fillRect/>
          </a:stretch>
        </p:blipFill>
        <p:spPr>
          <a:xfrm>
            <a:off x="1619672" y="3717032"/>
            <a:ext cx="2210109" cy="2686425"/>
          </a:xfrm>
          <a:prstGeom prst="rect">
            <a:avLst/>
          </a:prstGeom>
        </p:spPr>
      </p:pic>
      <p:pic>
        <p:nvPicPr>
          <p:cNvPr id="3" name="图片 2" descr="panda3.png"/>
          <p:cNvPicPr>
            <a:picLocks noChangeAspect="1"/>
          </p:cNvPicPr>
          <p:nvPr/>
        </p:nvPicPr>
        <p:blipFill>
          <a:blip r:embed="rId3" cstate="print"/>
          <a:stretch>
            <a:fillRect/>
          </a:stretch>
        </p:blipFill>
        <p:spPr>
          <a:xfrm>
            <a:off x="5076056" y="908720"/>
            <a:ext cx="2210109" cy="2686425"/>
          </a:xfrm>
          <a:prstGeom prst="rect">
            <a:avLst/>
          </a:prstGeom>
        </p:spPr>
      </p:pic>
      <p:pic>
        <p:nvPicPr>
          <p:cNvPr id="4" name="图片 3" descr="panda4.png"/>
          <p:cNvPicPr>
            <a:picLocks noChangeAspect="1"/>
          </p:cNvPicPr>
          <p:nvPr/>
        </p:nvPicPr>
        <p:blipFill>
          <a:blip r:embed="rId4" cstate="print"/>
          <a:stretch>
            <a:fillRect/>
          </a:stretch>
        </p:blipFill>
        <p:spPr>
          <a:xfrm>
            <a:off x="5148064" y="3717032"/>
            <a:ext cx="2210109" cy="2686425"/>
          </a:xfrm>
          <a:prstGeom prst="rect">
            <a:avLst/>
          </a:prstGeom>
        </p:spPr>
      </p:pic>
      <p:pic>
        <p:nvPicPr>
          <p:cNvPr id="5" name="图片 4" descr="panda1.png"/>
          <p:cNvPicPr>
            <a:picLocks noChangeAspect="1"/>
          </p:cNvPicPr>
          <p:nvPr/>
        </p:nvPicPr>
        <p:blipFill>
          <a:blip r:embed="rId5" cstate="print"/>
          <a:stretch>
            <a:fillRect/>
          </a:stretch>
        </p:blipFill>
        <p:spPr>
          <a:xfrm>
            <a:off x="1475656" y="908720"/>
            <a:ext cx="2096347" cy="2706194"/>
          </a:xfrm>
          <a:prstGeom prst="rect">
            <a:avLst/>
          </a:prstGeom>
        </p:spPr>
      </p:pic>
    </p:spTree>
    <p:extLst>
      <p:ext uri="{BB962C8B-B14F-4D97-AF65-F5344CB8AC3E}">
        <p14:creationId xmlns:p14="http://schemas.microsoft.com/office/powerpoint/2010/main" val="128110797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6546"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8594" name="Picture 2"/>
          <p:cNvPicPr>
            <a:picLocks noChangeAspect="1" noChangeArrowheads="1"/>
          </p:cNvPicPr>
          <p:nvPr/>
        </p:nvPicPr>
        <p:blipFill>
          <a:blip r:embed="rId3" cstate="print"/>
          <a:srcRect/>
          <a:stretch>
            <a:fillRect/>
          </a:stretch>
        </p:blipFill>
        <p:spPr bwMode="auto">
          <a:xfrm>
            <a:off x="1081088" y="952500"/>
            <a:ext cx="6981825" cy="56769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a:xfrm>
            <a:off x="685800" y="381000"/>
            <a:ext cx="7772400" cy="914400"/>
          </a:xfrm>
        </p:spPr>
        <p:txBody>
          <a:bodyPr/>
          <a:lstStyle/>
          <a:p>
            <a:r>
              <a:rPr lang="en-US" altLang="zh-CN" b="1" dirty="0">
                <a:solidFill>
                  <a:srgbClr val="00B0F0"/>
                </a:solidFill>
              </a:rPr>
              <a:t>Color Image Analysis</a:t>
            </a:r>
            <a:endParaRPr lang="zh-CN" altLang="en-US" b="1" dirty="0">
              <a:solidFill>
                <a:srgbClr val="00B0F0"/>
              </a:solidFill>
            </a:endParaRPr>
          </a:p>
        </p:txBody>
      </p:sp>
      <p:sp>
        <p:nvSpPr>
          <p:cNvPr id="490499" name="Rectangle 3"/>
          <p:cNvSpPr>
            <a:spLocks noGrp="1" noChangeArrowheads="1"/>
          </p:cNvSpPr>
          <p:nvPr>
            <p:ph idx="1"/>
          </p:nvPr>
        </p:nvSpPr>
        <p:spPr>
          <a:xfrm>
            <a:off x="457200" y="1295400"/>
            <a:ext cx="8458200" cy="5562600"/>
          </a:xfrm>
        </p:spPr>
        <p:txBody>
          <a:bodyPr/>
          <a:lstStyle/>
          <a:p>
            <a:pPr>
              <a:lnSpc>
                <a:spcPct val="90000"/>
              </a:lnSpc>
            </a:pPr>
            <a:r>
              <a:rPr lang="en-US" altLang="zh-CN" dirty="0">
                <a:solidFill>
                  <a:srgbClr val="00B050"/>
                </a:solidFill>
              </a:rPr>
              <a:t>Color Image Analysis</a:t>
            </a:r>
          </a:p>
          <a:p>
            <a:pPr lvl="1">
              <a:lnSpc>
                <a:spcPct val="90000"/>
              </a:lnSpc>
            </a:pPr>
            <a:r>
              <a:rPr lang="en-US" altLang="zh-CN" dirty="0">
                <a:solidFill>
                  <a:srgbClr val="00B050"/>
                </a:solidFill>
              </a:rPr>
              <a:t>Color Compensation</a:t>
            </a:r>
          </a:p>
          <a:p>
            <a:pPr lvl="2">
              <a:lnSpc>
                <a:spcPct val="90000"/>
              </a:lnSpc>
            </a:pPr>
            <a:r>
              <a:rPr lang="en-US" altLang="zh-CN" sz="2200" i="1" dirty="0"/>
              <a:t>Color spread</a:t>
            </a:r>
            <a:r>
              <a:rPr lang="en-US" altLang="zh-CN" sz="2200" dirty="0"/>
              <a:t>: since color image digitizer s have broad and overlapping sensitivity spectra, one seldom obtains complete isolated objects in three component images.</a:t>
            </a:r>
          </a:p>
          <a:p>
            <a:pPr lvl="2">
              <a:lnSpc>
                <a:spcPct val="90000"/>
              </a:lnSpc>
            </a:pPr>
            <a:r>
              <a:rPr lang="en-US" altLang="zh-CN" sz="2200" dirty="0"/>
              <a:t>Color spread can be modeled  as a linear transformation. Matrix </a:t>
            </a:r>
            <a:r>
              <a:rPr lang="en-US" altLang="zh-CN" sz="2200" b="1" dirty="0"/>
              <a:t>C</a:t>
            </a:r>
            <a:r>
              <a:rPr lang="en-US" altLang="zh-CN" sz="2200" dirty="0"/>
              <a:t> </a:t>
            </a:r>
            <a:r>
              <a:rPr lang="en-US" altLang="zh-CN" sz="2200" dirty="0" smtClean="0"/>
              <a:t>specifies </a:t>
            </a:r>
            <a:r>
              <a:rPr lang="en-US" altLang="zh-CN" sz="2200" dirty="0"/>
              <a:t>how the colors are spread among the three channels. </a:t>
            </a:r>
            <a:r>
              <a:rPr lang="en-US" altLang="zh-CN" sz="2200" dirty="0" err="1"/>
              <a:t>C</a:t>
            </a:r>
            <a:r>
              <a:rPr lang="en-US" altLang="zh-CN" sz="2200" baseline="-25000" dirty="0" err="1"/>
              <a:t>ij</a:t>
            </a:r>
            <a:r>
              <a:rPr lang="en-US" altLang="zh-CN" sz="2200" dirty="0"/>
              <a:t> is the proportion of brightness of point </a:t>
            </a:r>
            <a:r>
              <a:rPr lang="en-US" altLang="zh-CN" sz="2200" i="1" dirty="0"/>
              <a:t>j </a:t>
            </a:r>
            <a:r>
              <a:rPr lang="en-US" altLang="zh-CN" sz="2200" dirty="0"/>
              <a:t>that appears in channel</a:t>
            </a:r>
            <a:r>
              <a:rPr lang="en-US" altLang="zh-CN" sz="2200" i="1" dirty="0"/>
              <a:t> </a:t>
            </a:r>
            <a:r>
              <a:rPr lang="en-US" altLang="zh-CN" sz="2200" i="1" dirty="0" err="1"/>
              <a:t>i</a:t>
            </a:r>
            <a:r>
              <a:rPr lang="en-US" altLang="zh-CN" sz="2200" dirty="0"/>
              <a:t>. X </a:t>
            </a:r>
            <a:r>
              <a:rPr lang="en-US" altLang="zh-CN" sz="2200" dirty="0" smtClean="0"/>
              <a:t>is </a:t>
            </a:r>
            <a:r>
              <a:rPr lang="en-US" altLang="zh-CN" sz="2200" dirty="0"/>
              <a:t>the 3 by 1 vector of actual brightness at a particular pixel:</a:t>
            </a:r>
          </a:p>
          <a:p>
            <a:pPr lvl="2">
              <a:lnSpc>
                <a:spcPct val="90000"/>
              </a:lnSpc>
              <a:buFontTx/>
              <a:buNone/>
            </a:pPr>
            <a:r>
              <a:rPr lang="en-US" altLang="zh-CN" sz="2200" dirty="0"/>
              <a:t>				</a:t>
            </a:r>
            <a:r>
              <a:rPr lang="en-US" altLang="zh-CN" sz="2200" b="1" dirty="0">
                <a:solidFill>
                  <a:srgbClr val="0070C0"/>
                </a:solidFill>
              </a:rPr>
              <a:t>Y = </a:t>
            </a:r>
            <a:r>
              <a:rPr lang="en-US" altLang="zh-CN" sz="2200" b="1" dirty="0" err="1">
                <a:solidFill>
                  <a:srgbClr val="0070C0"/>
                </a:solidFill>
              </a:rPr>
              <a:t>Cx</a:t>
            </a:r>
            <a:r>
              <a:rPr lang="en-US" altLang="zh-CN" sz="2200" b="1" dirty="0">
                <a:solidFill>
                  <a:srgbClr val="0070C0"/>
                </a:solidFill>
              </a:rPr>
              <a:t> + b</a:t>
            </a:r>
            <a:r>
              <a:rPr lang="en-US" altLang="zh-CN" sz="2200" dirty="0"/>
              <a:t>	</a:t>
            </a:r>
            <a:r>
              <a:rPr lang="en-US" altLang="zh-CN" sz="2200" dirty="0" err="1"/>
              <a:t>b</a:t>
            </a:r>
            <a:r>
              <a:rPr lang="en-US" altLang="zh-CN" sz="2200" dirty="0"/>
              <a:t>: </a:t>
            </a:r>
            <a:r>
              <a:rPr lang="en-US" altLang="zh-CN" sz="2200" i="1" dirty="0"/>
              <a:t>black-level offset</a:t>
            </a:r>
          </a:p>
          <a:p>
            <a:pPr lvl="2">
              <a:lnSpc>
                <a:spcPct val="90000"/>
              </a:lnSpc>
              <a:buFontTx/>
              <a:buNone/>
            </a:pPr>
            <a:r>
              <a:rPr lang="en-US" altLang="zh-CN" sz="2200" dirty="0"/>
              <a:t>And</a:t>
            </a:r>
          </a:p>
          <a:p>
            <a:pPr lvl="2">
              <a:lnSpc>
                <a:spcPct val="90000"/>
              </a:lnSpc>
              <a:buFontTx/>
              <a:buNone/>
            </a:pPr>
            <a:r>
              <a:rPr lang="en-US" altLang="zh-CN" sz="2200" dirty="0"/>
              <a:t>				</a:t>
            </a:r>
            <a:r>
              <a:rPr lang="en-US" altLang="zh-CN" sz="2200" b="1" dirty="0">
                <a:solidFill>
                  <a:srgbClr val="0070C0"/>
                </a:solidFill>
              </a:rPr>
              <a:t>x = C</a:t>
            </a:r>
            <a:r>
              <a:rPr lang="en-US" altLang="zh-CN" sz="2200" b="1" baseline="30000" dirty="0">
                <a:solidFill>
                  <a:srgbClr val="0070C0"/>
                </a:solidFill>
              </a:rPr>
              <a:t>-1</a:t>
            </a:r>
            <a:r>
              <a:rPr lang="en-US" altLang="zh-CN" sz="2200" b="1" dirty="0">
                <a:solidFill>
                  <a:srgbClr val="0070C0"/>
                </a:solidFill>
              </a:rPr>
              <a:t> [y-b]</a:t>
            </a:r>
            <a:endParaRPr lang="en-US" altLang="zh-CN" sz="2200" dirty="0">
              <a:solidFill>
                <a:srgbClr val="0070C0"/>
              </a:solidFill>
            </a:endParaRPr>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a:xfrm>
            <a:off x="683568" y="332656"/>
            <a:ext cx="7772400" cy="685800"/>
          </a:xfrm>
        </p:spPr>
        <p:txBody>
          <a:bodyPr/>
          <a:lstStyle/>
          <a:p>
            <a:r>
              <a:rPr lang="en-US" altLang="zh-CN" b="1" dirty="0">
                <a:solidFill>
                  <a:srgbClr val="00B0F0"/>
                </a:solidFill>
              </a:rPr>
              <a:t>Color Image Analysis</a:t>
            </a:r>
            <a:endParaRPr lang="zh-CN" altLang="en-US" b="1" dirty="0">
              <a:solidFill>
                <a:srgbClr val="00B0F0"/>
              </a:solidFill>
            </a:endParaRPr>
          </a:p>
        </p:txBody>
      </p:sp>
      <p:sp>
        <p:nvSpPr>
          <p:cNvPr id="492547" name="Rectangle 3"/>
          <p:cNvSpPr>
            <a:spLocks noGrp="1" noChangeArrowheads="1"/>
          </p:cNvSpPr>
          <p:nvPr>
            <p:ph idx="1"/>
          </p:nvPr>
        </p:nvSpPr>
        <p:spPr>
          <a:xfrm>
            <a:off x="683568" y="1052736"/>
            <a:ext cx="7772400" cy="5105400"/>
          </a:xfrm>
        </p:spPr>
        <p:txBody>
          <a:bodyPr/>
          <a:lstStyle/>
          <a:p>
            <a:r>
              <a:rPr lang="en-US" altLang="zh-CN" dirty="0">
                <a:solidFill>
                  <a:srgbClr val="00B050"/>
                </a:solidFill>
              </a:rPr>
              <a:t>Color Image Analysis</a:t>
            </a:r>
          </a:p>
          <a:p>
            <a:pPr lvl="1"/>
            <a:r>
              <a:rPr lang="en-US" altLang="zh-CN" dirty="0">
                <a:solidFill>
                  <a:srgbClr val="00B050"/>
                </a:solidFill>
              </a:rPr>
              <a:t>Color Compensation</a:t>
            </a:r>
          </a:p>
          <a:p>
            <a:pPr lvl="2"/>
            <a:r>
              <a:rPr lang="en-US" altLang="zh-CN" dirty="0"/>
              <a:t>Let E </a:t>
            </a:r>
            <a:r>
              <a:rPr lang="en-US" altLang="zh-CN" dirty="0" smtClean="0"/>
              <a:t>specifies </a:t>
            </a:r>
            <a:r>
              <a:rPr lang="en-US" altLang="zh-CN" dirty="0"/>
              <a:t>the relative exposure time set in each channel,</a:t>
            </a:r>
          </a:p>
          <a:p>
            <a:pPr lvl="2">
              <a:buFontTx/>
              <a:buNone/>
            </a:pPr>
            <a:r>
              <a:rPr lang="en-US" altLang="zh-CN" dirty="0"/>
              <a:t>			</a:t>
            </a:r>
            <a:r>
              <a:rPr lang="en-US" altLang="zh-CN" sz="2800" b="1" dirty="0">
                <a:solidFill>
                  <a:srgbClr val="0070C0"/>
                </a:solidFill>
              </a:rPr>
              <a:t>y = </a:t>
            </a:r>
            <a:r>
              <a:rPr lang="en-US" altLang="zh-CN" sz="2800" b="1" dirty="0" err="1">
                <a:solidFill>
                  <a:srgbClr val="0070C0"/>
                </a:solidFill>
              </a:rPr>
              <a:t>ECx</a:t>
            </a:r>
            <a:r>
              <a:rPr lang="en-US" altLang="zh-CN" sz="2800" b="1" dirty="0">
                <a:solidFill>
                  <a:srgbClr val="0070C0"/>
                </a:solidFill>
              </a:rPr>
              <a:t> + b</a:t>
            </a:r>
          </a:p>
          <a:p>
            <a:pPr lvl="2">
              <a:buFontTx/>
              <a:buNone/>
            </a:pPr>
            <a:r>
              <a:rPr lang="en-US" altLang="zh-CN" dirty="0"/>
              <a:t>And</a:t>
            </a:r>
          </a:p>
          <a:p>
            <a:pPr lvl="2">
              <a:buFontTx/>
              <a:buNone/>
            </a:pPr>
            <a:r>
              <a:rPr lang="en-US" altLang="zh-CN" dirty="0"/>
              <a:t>			</a:t>
            </a:r>
            <a:r>
              <a:rPr lang="en-US" altLang="zh-CN" sz="2800" b="1" dirty="0">
                <a:solidFill>
                  <a:srgbClr val="0070C0"/>
                </a:solidFill>
              </a:rPr>
              <a:t>x = C</a:t>
            </a:r>
            <a:r>
              <a:rPr lang="en-US" altLang="zh-CN" sz="2800" b="1" baseline="30000" dirty="0">
                <a:solidFill>
                  <a:srgbClr val="0070C0"/>
                </a:solidFill>
              </a:rPr>
              <a:t>-1</a:t>
            </a:r>
            <a:r>
              <a:rPr lang="en-US" altLang="zh-CN" sz="2800" b="1" dirty="0">
                <a:solidFill>
                  <a:srgbClr val="0070C0"/>
                </a:solidFill>
              </a:rPr>
              <a:t>E</a:t>
            </a:r>
            <a:r>
              <a:rPr lang="en-US" altLang="zh-CN" sz="2800" b="1" baseline="30000" dirty="0">
                <a:solidFill>
                  <a:srgbClr val="0070C0"/>
                </a:solidFill>
              </a:rPr>
              <a:t>-1</a:t>
            </a:r>
            <a:r>
              <a:rPr lang="en-US" altLang="zh-CN" sz="2800" b="1" dirty="0">
                <a:solidFill>
                  <a:srgbClr val="0070C0"/>
                </a:solidFill>
              </a:rPr>
              <a:t>[y-b]</a:t>
            </a:r>
          </a:p>
          <a:p>
            <a:pPr lvl="2"/>
            <a:r>
              <a:rPr lang="en-US" altLang="zh-CN" i="1" dirty="0"/>
              <a:t>C</a:t>
            </a:r>
            <a:r>
              <a:rPr lang="en-US" altLang="zh-CN" i="1" baseline="30000" dirty="0"/>
              <a:t>-1</a:t>
            </a:r>
            <a:r>
              <a:rPr lang="en-US" altLang="zh-CN" i="1" dirty="0"/>
              <a:t>E</a:t>
            </a:r>
            <a:r>
              <a:rPr lang="en-US" altLang="zh-CN" i="1" baseline="30000" dirty="0"/>
              <a:t>-1</a:t>
            </a:r>
            <a:r>
              <a:rPr lang="en-US" altLang="zh-CN" dirty="0"/>
              <a:t>: modified color compensation matrix.</a:t>
            </a:r>
          </a:p>
          <a:p>
            <a:pPr lvl="2"/>
            <a:r>
              <a:rPr lang="en-US" altLang="zh-CN" dirty="0"/>
              <a:t>A simple way to modify the color compensation matrix to account for variation in exposure time.</a:t>
            </a: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a:xfrm>
            <a:off x="683568" y="188640"/>
            <a:ext cx="7772400" cy="762000"/>
          </a:xfrm>
        </p:spPr>
        <p:txBody>
          <a:bodyPr/>
          <a:lstStyle/>
          <a:p>
            <a:r>
              <a:rPr lang="en-US" altLang="zh-CN" sz="3200" b="1" dirty="0">
                <a:solidFill>
                  <a:srgbClr val="00B0F0"/>
                </a:solidFill>
              </a:rPr>
              <a:t>Color Image Segmentation</a:t>
            </a:r>
            <a:endParaRPr lang="zh-CN" altLang="en-US" sz="3200" b="1" dirty="0">
              <a:solidFill>
                <a:srgbClr val="00B0F0"/>
              </a:solidFill>
            </a:endParaRPr>
          </a:p>
        </p:txBody>
      </p:sp>
      <p:sp>
        <p:nvSpPr>
          <p:cNvPr id="493571" name="Rectangle 3"/>
          <p:cNvSpPr>
            <a:spLocks noGrp="1" noChangeArrowheads="1"/>
          </p:cNvSpPr>
          <p:nvPr>
            <p:ph idx="1"/>
          </p:nvPr>
        </p:nvSpPr>
        <p:spPr>
          <a:xfrm>
            <a:off x="539552" y="1124744"/>
            <a:ext cx="8153400" cy="5105400"/>
          </a:xfrm>
        </p:spPr>
        <p:txBody>
          <a:bodyPr/>
          <a:lstStyle/>
          <a:p>
            <a:r>
              <a:rPr lang="en-US" altLang="zh-CN" dirty="0">
                <a:solidFill>
                  <a:srgbClr val="00B050"/>
                </a:solidFill>
              </a:rPr>
              <a:t>Color Image Segmentation:</a:t>
            </a:r>
          </a:p>
          <a:p>
            <a:pPr lvl="1"/>
            <a:r>
              <a:rPr lang="en-US" altLang="zh-CN" dirty="0">
                <a:solidFill>
                  <a:schemeClr val="tx1"/>
                </a:solidFill>
              </a:rPr>
              <a:t>Segmenting a color image by </a:t>
            </a:r>
            <a:r>
              <a:rPr lang="en-US" altLang="zh-CN" dirty="0" err="1">
                <a:solidFill>
                  <a:schemeClr val="tx1"/>
                </a:solidFill>
              </a:rPr>
              <a:t>thresholding</a:t>
            </a:r>
            <a:r>
              <a:rPr lang="en-US" altLang="zh-CN" dirty="0">
                <a:solidFill>
                  <a:schemeClr val="tx1"/>
                </a:solidFill>
              </a:rPr>
              <a:t> becomes a process of partitioning color space</a:t>
            </a:r>
          </a:p>
          <a:p>
            <a:pPr lvl="1"/>
            <a:r>
              <a:rPr lang="en-US" altLang="zh-CN" dirty="0">
                <a:solidFill>
                  <a:schemeClr val="tx1"/>
                </a:solidFill>
              </a:rPr>
              <a:t>Different objects often fall into separate clusters of points in a 3D histogram defined in RGB or HIS space.</a:t>
            </a:r>
          </a:p>
          <a:p>
            <a:pPr lvl="1"/>
            <a:r>
              <a:rPr lang="en-US" altLang="zh-CN" dirty="0">
                <a:solidFill>
                  <a:schemeClr val="tx1"/>
                </a:solidFill>
              </a:rPr>
              <a:t>The intensity is seriously effected by illumination and viewing angle</a:t>
            </a:r>
          </a:p>
          <a:p>
            <a:pPr lvl="1"/>
            <a:r>
              <a:rPr lang="en-US" altLang="zh-CN" dirty="0">
                <a:solidFill>
                  <a:schemeClr val="tx1"/>
                </a:solidFill>
              </a:rPr>
              <a:t>It’s more productive to segment the image in the hue-saturation plane  than that in 3D color space</a:t>
            </a:r>
            <a:r>
              <a:rPr lang="en-US" altLang="zh-CN" dirty="0"/>
              <a:t>.</a:t>
            </a: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4594" name="Rectangle 1026"/>
          <p:cNvSpPr>
            <a:spLocks noChangeArrowheads="1"/>
          </p:cNvSpPr>
          <p:nvPr/>
        </p:nvSpPr>
        <p:spPr bwMode="auto">
          <a:xfrm>
            <a:off x="0" y="0"/>
            <a:ext cx="9121775" cy="877887"/>
          </a:xfrm>
          <a:prstGeom prst="rect">
            <a:avLst/>
          </a:prstGeom>
          <a:noFill/>
          <a:ln w="12700">
            <a:noFill/>
            <a:miter lim="800000"/>
            <a:headEnd/>
            <a:tailEnd/>
          </a:ln>
          <a:effectLst/>
        </p:spPr>
        <p:txBody>
          <a:bodyPr lIns="90487" tIns="44450" rIns="90487" bIns="44450" anchor="b"/>
          <a:lstStyle/>
          <a:p>
            <a:pPr algn="ctr" eaLnBrk="0" hangingPunct="0">
              <a:spcBef>
                <a:spcPct val="0"/>
              </a:spcBef>
            </a:pPr>
            <a:r>
              <a:rPr lang="en-US" altLang="zh-CN" sz="3200" b="1" dirty="0">
                <a:solidFill>
                  <a:srgbClr val="00B0F0"/>
                </a:solidFill>
              </a:rPr>
              <a:t>Color Image Segmentation</a:t>
            </a:r>
            <a:endParaRPr lang="zh-CN" altLang="en-US" sz="3200" b="1" dirty="0">
              <a:solidFill>
                <a:srgbClr val="00B0F0"/>
              </a:solidFill>
            </a:endParaRPr>
          </a:p>
        </p:txBody>
      </p:sp>
      <p:pic>
        <p:nvPicPr>
          <p:cNvPr id="494595" name="Picture 1027"/>
          <p:cNvPicPr>
            <a:picLocks noChangeAspect="1" noChangeArrowheads="1"/>
          </p:cNvPicPr>
          <p:nvPr/>
        </p:nvPicPr>
        <p:blipFill>
          <a:blip r:embed="rId3" cstate="print"/>
          <a:srcRect/>
          <a:stretch>
            <a:fillRect/>
          </a:stretch>
        </p:blipFill>
        <p:spPr bwMode="auto">
          <a:xfrm>
            <a:off x="304800" y="1524000"/>
            <a:ext cx="2619375" cy="3762375"/>
          </a:xfrm>
          <a:prstGeom prst="rect">
            <a:avLst/>
          </a:prstGeom>
          <a:noFill/>
          <a:ln w="9525">
            <a:noFill/>
            <a:miter lim="800000"/>
            <a:headEnd/>
            <a:tailEnd/>
          </a:ln>
          <a:effectLst/>
        </p:spPr>
      </p:pic>
      <p:pic>
        <p:nvPicPr>
          <p:cNvPr id="494596" name="Picture 1028"/>
          <p:cNvPicPr>
            <a:picLocks noChangeAspect="1" noChangeArrowheads="1"/>
          </p:cNvPicPr>
          <p:nvPr/>
        </p:nvPicPr>
        <p:blipFill>
          <a:blip r:embed="rId4" cstate="print"/>
          <a:srcRect/>
          <a:stretch>
            <a:fillRect/>
          </a:stretch>
        </p:blipFill>
        <p:spPr bwMode="auto">
          <a:xfrm>
            <a:off x="3048000" y="1524000"/>
            <a:ext cx="2628900" cy="3771900"/>
          </a:xfrm>
          <a:prstGeom prst="rect">
            <a:avLst/>
          </a:prstGeom>
          <a:noFill/>
          <a:ln w="9525">
            <a:noFill/>
            <a:miter lim="800000"/>
            <a:headEnd/>
            <a:tailEnd/>
          </a:ln>
          <a:effectLst/>
        </p:spPr>
      </p:pic>
      <p:pic>
        <p:nvPicPr>
          <p:cNvPr id="494597" name="Picture 1029"/>
          <p:cNvPicPr>
            <a:picLocks noChangeAspect="1" noChangeArrowheads="1"/>
          </p:cNvPicPr>
          <p:nvPr/>
        </p:nvPicPr>
        <p:blipFill>
          <a:blip r:embed="rId5" cstate="print"/>
          <a:srcRect/>
          <a:stretch>
            <a:fillRect/>
          </a:stretch>
        </p:blipFill>
        <p:spPr bwMode="auto">
          <a:xfrm>
            <a:off x="5867400" y="1600200"/>
            <a:ext cx="2895600" cy="1814513"/>
          </a:xfrm>
          <a:prstGeom prst="rect">
            <a:avLst/>
          </a:prstGeom>
          <a:noFill/>
          <a:ln w="9525">
            <a:noFill/>
            <a:miter lim="800000"/>
            <a:headEnd/>
            <a:tailEnd/>
          </a:ln>
          <a:effectLst/>
        </p:spPr>
      </p:pic>
      <p:pic>
        <p:nvPicPr>
          <p:cNvPr id="494598" name="Picture 1030"/>
          <p:cNvPicPr>
            <a:picLocks noChangeAspect="1" noChangeArrowheads="1"/>
          </p:cNvPicPr>
          <p:nvPr/>
        </p:nvPicPr>
        <p:blipFill>
          <a:blip r:embed="rId6" cstate="print"/>
          <a:srcRect/>
          <a:stretch>
            <a:fillRect/>
          </a:stretch>
        </p:blipFill>
        <p:spPr bwMode="auto">
          <a:xfrm>
            <a:off x="5867400" y="3505200"/>
            <a:ext cx="2895600" cy="181451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5618" name="Rectangle 1026"/>
          <p:cNvSpPr>
            <a:spLocks noGrp="1" noChangeArrowheads="1"/>
          </p:cNvSpPr>
          <p:nvPr>
            <p:ph type="title"/>
          </p:nvPr>
        </p:nvSpPr>
        <p:spPr>
          <a:xfrm>
            <a:off x="683568" y="260648"/>
            <a:ext cx="7772400" cy="685800"/>
          </a:xfrm>
          <a:noFill/>
          <a:ln/>
        </p:spPr>
        <p:txBody>
          <a:bodyPr lIns="90487" tIns="44450" rIns="90487" bIns="44450" anchor="b"/>
          <a:lstStyle/>
          <a:p>
            <a:r>
              <a:rPr lang="en-US" altLang="zh-CN" sz="3200" b="1" dirty="0">
                <a:solidFill>
                  <a:srgbClr val="00B0F0"/>
                </a:solidFill>
              </a:rPr>
              <a:t>Color Image Segmentation</a:t>
            </a:r>
          </a:p>
        </p:txBody>
      </p:sp>
      <p:pic>
        <p:nvPicPr>
          <p:cNvPr id="495619" name="Picture 1027"/>
          <p:cNvPicPr>
            <a:picLocks noChangeAspect="1" noChangeArrowheads="1"/>
          </p:cNvPicPr>
          <p:nvPr/>
        </p:nvPicPr>
        <p:blipFill>
          <a:blip r:embed="rId3" cstate="print"/>
          <a:srcRect/>
          <a:stretch>
            <a:fillRect/>
          </a:stretch>
        </p:blipFill>
        <p:spPr bwMode="auto">
          <a:xfrm>
            <a:off x="1143000" y="4267200"/>
            <a:ext cx="3048000" cy="1795463"/>
          </a:xfrm>
          <a:prstGeom prst="rect">
            <a:avLst/>
          </a:prstGeom>
          <a:noFill/>
          <a:ln w="9525">
            <a:noFill/>
            <a:miter lim="800000"/>
            <a:headEnd/>
            <a:tailEnd/>
          </a:ln>
          <a:effectLst/>
        </p:spPr>
      </p:pic>
      <p:pic>
        <p:nvPicPr>
          <p:cNvPr id="495620" name="Picture 1028"/>
          <p:cNvPicPr>
            <a:picLocks noChangeAspect="1" noChangeArrowheads="1"/>
          </p:cNvPicPr>
          <p:nvPr/>
        </p:nvPicPr>
        <p:blipFill>
          <a:blip r:embed="rId4" cstate="print"/>
          <a:srcRect/>
          <a:stretch>
            <a:fillRect/>
          </a:stretch>
        </p:blipFill>
        <p:spPr bwMode="auto">
          <a:xfrm>
            <a:off x="4419600" y="4267200"/>
            <a:ext cx="3124200" cy="1827213"/>
          </a:xfrm>
          <a:prstGeom prst="rect">
            <a:avLst/>
          </a:prstGeom>
          <a:noFill/>
          <a:ln w="9525">
            <a:noFill/>
            <a:miter lim="800000"/>
            <a:headEnd/>
            <a:tailEnd/>
          </a:ln>
          <a:effectLst/>
        </p:spPr>
      </p:pic>
      <p:pic>
        <p:nvPicPr>
          <p:cNvPr id="495621" name="Picture 1029"/>
          <p:cNvPicPr>
            <a:picLocks noChangeAspect="1" noChangeArrowheads="1"/>
          </p:cNvPicPr>
          <p:nvPr/>
        </p:nvPicPr>
        <p:blipFill>
          <a:blip r:embed="rId5" cstate="print"/>
          <a:srcRect/>
          <a:stretch>
            <a:fillRect/>
          </a:stretch>
        </p:blipFill>
        <p:spPr bwMode="auto">
          <a:xfrm>
            <a:off x="1066800" y="1371600"/>
            <a:ext cx="3048000" cy="2768600"/>
          </a:xfrm>
          <a:prstGeom prst="rect">
            <a:avLst/>
          </a:prstGeom>
          <a:noFill/>
          <a:ln w="9525">
            <a:noFill/>
            <a:miter lim="800000"/>
            <a:headEnd/>
            <a:tailEnd/>
          </a:ln>
          <a:effectLst/>
        </p:spPr>
      </p:pic>
      <p:pic>
        <p:nvPicPr>
          <p:cNvPr id="495622" name="Picture 1030"/>
          <p:cNvPicPr>
            <a:picLocks noChangeAspect="1" noChangeArrowheads="1"/>
          </p:cNvPicPr>
          <p:nvPr/>
        </p:nvPicPr>
        <p:blipFill>
          <a:blip r:embed="rId6" cstate="print"/>
          <a:srcRect/>
          <a:stretch>
            <a:fillRect/>
          </a:stretch>
        </p:blipFill>
        <p:spPr bwMode="auto">
          <a:xfrm>
            <a:off x="4419600" y="1371600"/>
            <a:ext cx="3048000" cy="274796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6643" name="Rectangle 3"/>
          <p:cNvSpPr>
            <a:spLocks noGrp="1" noChangeArrowheads="1"/>
          </p:cNvSpPr>
          <p:nvPr>
            <p:ph idx="1"/>
          </p:nvPr>
        </p:nvSpPr>
        <p:spPr>
          <a:xfrm>
            <a:off x="539552" y="1340768"/>
            <a:ext cx="7772400" cy="4724400"/>
          </a:xfrm>
          <a:noFill/>
          <a:ln/>
        </p:spPr>
        <p:txBody>
          <a:bodyPr/>
          <a:lstStyle/>
          <a:p>
            <a:r>
              <a:rPr lang="en-US" altLang="zh-CN" dirty="0">
                <a:solidFill>
                  <a:srgbClr val="00B050"/>
                </a:solidFill>
              </a:rPr>
              <a:t>Color Image Measure:</a:t>
            </a:r>
          </a:p>
          <a:p>
            <a:pPr lvl="1"/>
            <a:r>
              <a:rPr lang="en-US" altLang="zh-CN" dirty="0">
                <a:solidFill>
                  <a:srgbClr val="00B050"/>
                </a:solidFill>
              </a:rPr>
              <a:t>Measurements of size and shape are the same as a monochrome image</a:t>
            </a:r>
          </a:p>
          <a:p>
            <a:pPr lvl="1"/>
            <a:r>
              <a:rPr lang="en-US" altLang="zh-CN" dirty="0">
                <a:solidFill>
                  <a:srgbClr val="00B050"/>
                </a:solidFill>
              </a:rPr>
              <a:t>New aspect of color:</a:t>
            </a:r>
          </a:p>
          <a:p>
            <a:pPr lvl="2"/>
            <a:r>
              <a:rPr lang="en-US" altLang="zh-CN" dirty="0"/>
              <a:t>Average hue</a:t>
            </a:r>
          </a:p>
          <a:p>
            <a:pPr lvl="2"/>
            <a:r>
              <a:rPr lang="en-US" altLang="zh-CN" dirty="0"/>
              <a:t>Average saturation</a:t>
            </a:r>
          </a:p>
          <a:p>
            <a:pPr lvl="2"/>
            <a:r>
              <a:rPr lang="en-US" altLang="zh-CN" dirty="0"/>
              <a:t>Average intensity</a:t>
            </a:r>
          </a:p>
        </p:txBody>
      </p:sp>
      <p:sp>
        <p:nvSpPr>
          <p:cNvPr id="496642" name="Rectangle 2"/>
          <p:cNvSpPr>
            <a:spLocks noChangeArrowheads="1"/>
          </p:cNvSpPr>
          <p:nvPr/>
        </p:nvSpPr>
        <p:spPr bwMode="auto">
          <a:xfrm>
            <a:off x="0" y="116632"/>
            <a:ext cx="9121775" cy="762000"/>
          </a:xfrm>
          <a:prstGeom prst="rect">
            <a:avLst/>
          </a:prstGeom>
          <a:noFill/>
          <a:ln w="12700">
            <a:noFill/>
            <a:miter lim="800000"/>
            <a:headEnd/>
            <a:tailEnd/>
          </a:ln>
          <a:effectLst/>
        </p:spPr>
        <p:txBody>
          <a:bodyPr lIns="90487" tIns="44450" rIns="90487" bIns="44450" anchor="b"/>
          <a:lstStyle/>
          <a:p>
            <a:pPr algn="ctr" eaLnBrk="0" hangingPunct="0">
              <a:spcBef>
                <a:spcPct val="0"/>
              </a:spcBef>
            </a:pPr>
            <a:r>
              <a:rPr lang="en-US" altLang="zh-CN" sz="3200" b="1" dirty="0">
                <a:solidFill>
                  <a:srgbClr val="00B0F0"/>
                </a:solidFill>
              </a:rPr>
              <a:t>Color Image Measure</a:t>
            </a: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smtClean="0">
                <a:ea typeface="宋体" panose="02010600030101010101" pitchFamily="2" charset="-122"/>
              </a:rPr>
              <a:t>Color perception</a:t>
            </a:r>
          </a:p>
        </p:txBody>
      </p:sp>
      <p:sp>
        <p:nvSpPr>
          <p:cNvPr id="833539" name="Rectangle 3"/>
          <p:cNvSpPr>
            <a:spLocks noGrp="1" noChangeArrowheads="1"/>
          </p:cNvSpPr>
          <p:nvPr>
            <p:ph type="body" idx="1"/>
          </p:nvPr>
        </p:nvSpPr>
        <p:spPr>
          <a:xfrm>
            <a:off x="685800" y="914400"/>
            <a:ext cx="7848600" cy="5943600"/>
          </a:xfrm>
        </p:spPr>
        <p:txBody>
          <a:bodyPr/>
          <a:lstStyle/>
          <a:p>
            <a:pPr>
              <a:buFontTx/>
              <a:buChar char="•"/>
            </a:pPr>
            <a:r>
              <a:rPr lang="en-US" altLang="zh-CN" smtClean="0">
                <a:ea typeface="宋体" panose="02010600030101010101" pitchFamily="2" charset="-122"/>
              </a:rPr>
              <a:t>Color/lightness constancy</a:t>
            </a:r>
          </a:p>
          <a:p>
            <a:pPr lvl="1"/>
            <a:r>
              <a:rPr lang="en-US" altLang="zh-CN" smtClean="0">
                <a:ea typeface="宋体" panose="02010600030101010101" pitchFamily="2" charset="-122"/>
              </a:rPr>
              <a:t>The ability of the human visual system to perceive the intrinsic reflectance properties of the surfaces despite changes in illumination conditions</a:t>
            </a:r>
          </a:p>
          <a:p>
            <a:pPr>
              <a:buFontTx/>
              <a:buChar char="•"/>
            </a:pPr>
            <a:r>
              <a:rPr lang="en-US" altLang="zh-CN" smtClean="0">
                <a:ea typeface="宋体" panose="02010600030101010101" pitchFamily="2" charset="-122"/>
              </a:rPr>
              <a:t>Instantaneous effects</a:t>
            </a:r>
          </a:p>
          <a:p>
            <a:pPr lvl="1"/>
            <a:r>
              <a:rPr lang="en-US" altLang="zh-CN" smtClean="0">
                <a:ea typeface="宋体" panose="02010600030101010101" pitchFamily="2" charset="-122"/>
              </a:rPr>
              <a:t>Simultaneous contrast: background color affects perceived color of the target </a:t>
            </a:r>
          </a:p>
          <a:p>
            <a:pPr lvl="1"/>
            <a:r>
              <a:rPr lang="en-US" altLang="zh-CN" smtClean="0">
                <a:ea typeface="宋体" panose="02010600030101010101" pitchFamily="2" charset="-122"/>
              </a:rPr>
              <a:t>Mach bands</a:t>
            </a:r>
          </a:p>
          <a:p>
            <a:pPr>
              <a:buFontTx/>
              <a:buChar char="•"/>
            </a:pPr>
            <a:r>
              <a:rPr lang="en-US" altLang="zh-CN" smtClean="0">
                <a:ea typeface="宋体" panose="02010600030101010101" pitchFamily="2" charset="-122"/>
              </a:rPr>
              <a:t>Gradual effects</a:t>
            </a:r>
          </a:p>
          <a:p>
            <a:pPr lvl="1"/>
            <a:r>
              <a:rPr lang="en-US" altLang="zh-CN" smtClean="0">
                <a:ea typeface="宋体" panose="02010600030101010101" pitchFamily="2" charset="-122"/>
              </a:rPr>
              <a:t>Light/dark adaptation</a:t>
            </a:r>
          </a:p>
          <a:p>
            <a:pPr lvl="1"/>
            <a:r>
              <a:rPr lang="en-US" altLang="zh-CN" smtClean="0">
                <a:ea typeface="宋体" panose="02010600030101010101" pitchFamily="2" charset="-122"/>
              </a:rPr>
              <a:t>Chromatic adaptation</a:t>
            </a:r>
          </a:p>
          <a:p>
            <a:pPr lvl="1"/>
            <a:r>
              <a:rPr lang="en-US" altLang="zh-CN" smtClean="0">
                <a:ea typeface="宋体" panose="02010600030101010101" pitchFamily="2" charset="-122"/>
              </a:rPr>
              <a:t>Afterimages</a:t>
            </a:r>
          </a:p>
        </p:txBody>
      </p:sp>
      <p:sp>
        <p:nvSpPr>
          <p:cNvPr id="40964" name="灯片编号占位符 3"/>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9CA00379-B320-4B3C-99F7-AEAED05A0004}" type="slidenum">
              <a:rPr lang="en-US" altLang="zh-CN" sz="1400">
                <a:latin typeface="Times New Roman" panose="02020603050405020304" pitchFamily="18" charset="0"/>
              </a:rPr>
              <a:pPr>
                <a:spcBef>
                  <a:spcPct val="0"/>
                </a:spcBef>
              </a:pPr>
              <a:t>128</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493990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35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353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3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3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353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3353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353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3353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335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3539"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zh-CN" smtClean="0">
                <a:ea typeface="宋体" panose="02010600030101010101" pitchFamily="2" charset="-122"/>
              </a:rPr>
              <a:t>Lightness constancy</a:t>
            </a:r>
          </a:p>
        </p:txBody>
      </p:sp>
      <p:pic>
        <p:nvPicPr>
          <p:cNvPr id="419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14400"/>
            <a:ext cx="5257800"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5"/>
          <p:cNvSpPr>
            <a:spLocks noChangeArrowheads="1"/>
          </p:cNvSpPr>
          <p:nvPr/>
        </p:nvSpPr>
        <p:spPr bwMode="auto">
          <a:xfrm>
            <a:off x="1066800" y="6369050"/>
            <a:ext cx="4451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400">
                <a:ea typeface="宋体" panose="02010600030101010101" pitchFamily="2" charset="-122"/>
              </a:rPr>
              <a:t>J. S. Sargent, The Daughters of Edward D. Boit, 1882 </a:t>
            </a:r>
          </a:p>
        </p:txBody>
      </p:sp>
      <p:sp>
        <p:nvSpPr>
          <p:cNvPr id="41989" name="Rectangle 6"/>
          <p:cNvSpPr>
            <a:spLocks noChangeArrowheads="1"/>
          </p:cNvSpPr>
          <p:nvPr/>
        </p:nvSpPr>
        <p:spPr bwMode="auto">
          <a:xfrm>
            <a:off x="6096000" y="1143000"/>
            <a:ext cx="199072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r>
              <a:rPr lang="en-US" altLang="zh-CN">
                <a:ea typeface="宋体" panose="02010600030101010101" pitchFamily="2" charset="-122"/>
              </a:rPr>
              <a:t>White in light and in shadow</a:t>
            </a:r>
          </a:p>
        </p:txBody>
      </p:sp>
      <p:sp>
        <p:nvSpPr>
          <p:cNvPr id="41990" name="Rectangle 7"/>
          <p:cNvSpPr>
            <a:spLocks noChangeArrowheads="1"/>
          </p:cNvSpPr>
          <p:nvPr/>
        </p:nvSpPr>
        <p:spPr bwMode="auto">
          <a:xfrm>
            <a:off x="7391400" y="6400800"/>
            <a:ext cx="1652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400">
                <a:ea typeface="宋体" panose="02010600030101010101" pitchFamily="2" charset="-122"/>
              </a:rPr>
              <a:t>Slide by F. Durand</a:t>
            </a:r>
          </a:p>
        </p:txBody>
      </p:sp>
      <p:sp>
        <p:nvSpPr>
          <p:cNvPr id="41991" name="灯片编号占位符 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CC1D5DC0-43EC-477B-B0CC-026B5127231F}" type="slidenum">
              <a:rPr lang="en-US" altLang="zh-CN" sz="1400">
                <a:latin typeface="Times New Roman" panose="02020603050405020304" pitchFamily="18" charset="0"/>
              </a:rPr>
              <a:pPr>
                <a:spcBef>
                  <a:spcPct val="0"/>
                </a:spcBef>
              </a:pPr>
              <a:t>129</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536417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noFill/>
        </p:spPr>
        <p:txBody>
          <a:bodyPr lIns="90487" tIns="44450" rIns="90487" bIns="44450"/>
          <a:lstStyle/>
          <a:p>
            <a:pPr eaLnBrk="1" hangingPunct="1"/>
            <a:r>
              <a:rPr lang="en-US" altLang="zh-CN" sz="2800" dirty="0" smtClean="0">
                <a:solidFill>
                  <a:srgbClr val="00B0F0"/>
                </a:solidFill>
                <a:ea typeface="宋体" pitchFamily="2" charset="-122"/>
              </a:rPr>
              <a:t>Why specify color numerically?</a:t>
            </a:r>
          </a:p>
        </p:txBody>
      </p:sp>
      <p:sp>
        <p:nvSpPr>
          <p:cNvPr id="29700" name="Rectangle 3"/>
          <p:cNvSpPr>
            <a:spLocks noGrp="1" noChangeArrowheads="1"/>
          </p:cNvSpPr>
          <p:nvPr>
            <p:ph sz="half" idx="1"/>
          </p:nvPr>
        </p:nvSpPr>
        <p:spPr>
          <a:xfrm>
            <a:off x="1524000" y="1447800"/>
            <a:ext cx="3622675" cy="5105400"/>
          </a:xfrm>
          <a:noFill/>
        </p:spPr>
        <p:txBody>
          <a:bodyPr lIns="90487" tIns="44450" rIns="90487" bIns="44450"/>
          <a:lstStyle/>
          <a:p>
            <a:pPr eaLnBrk="1" hangingPunct="1"/>
            <a:r>
              <a:rPr lang="en-US" altLang="zh-CN" sz="2000" dirty="0" smtClean="0">
                <a:solidFill>
                  <a:schemeClr val="tx1"/>
                </a:solidFill>
                <a:ea typeface="宋体" pitchFamily="2" charset="-122"/>
              </a:rPr>
              <a:t>Accurate color reproduction is commercially valuable </a:t>
            </a:r>
          </a:p>
          <a:p>
            <a:pPr lvl="1" eaLnBrk="1" hangingPunct="1"/>
            <a:r>
              <a:rPr lang="en-US" altLang="zh-CN" sz="1800" dirty="0" smtClean="0">
                <a:solidFill>
                  <a:schemeClr val="tx1"/>
                </a:solidFill>
                <a:ea typeface="宋体" pitchFamily="2" charset="-122"/>
              </a:rPr>
              <a:t>Many products are identified by color</a:t>
            </a:r>
          </a:p>
          <a:p>
            <a:pPr eaLnBrk="1" hangingPunct="1"/>
            <a:r>
              <a:rPr lang="en-US" altLang="zh-CN" sz="2000" dirty="0" smtClean="0">
                <a:solidFill>
                  <a:schemeClr val="tx1"/>
                </a:solidFill>
                <a:ea typeface="宋体" pitchFamily="2" charset="-122"/>
              </a:rPr>
              <a:t>Few color names are widely recognized by English speakers - </a:t>
            </a:r>
          </a:p>
          <a:p>
            <a:pPr lvl="1" eaLnBrk="1" hangingPunct="1"/>
            <a:r>
              <a:rPr lang="en-US" altLang="zh-CN" sz="1800" dirty="0" smtClean="0">
                <a:solidFill>
                  <a:schemeClr val="tx1"/>
                </a:solidFill>
                <a:ea typeface="宋体" pitchFamily="2" charset="-122"/>
              </a:rPr>
              <a:t>About 10; other languages have fewer/more, but not many more.</a:t>
            </a:r>
          </a:p>
          <a:p>
            <a:pPr lvl="1" eaLnBrk="1" hangingPunct="1"/>
            <a:r>
              <a:rPr lang="en-US" altLang="zh-CN" sz="1800" dirty="0" smtClean="0">
                <a:solidFill>
                  <a:schemeClr val="tx1"/>
                </a:solidFill>
                <a:ea typeface="宋体" pitchFamily="2" charset="-122"/>
              </a:rPr>
              <a:t>It’s common to disagree on appropriate color names.</a:t>
            </a:r>
          </a:p>
        </p:txBody>
      </p:sp>
      <p:sp>
        <p:nvSpPr>
          <p:cNvPr id="29701" name="Rectangle 4"/>
          <p:cNvSpPr>
            <a:spLocks noGrp="1" noChangeArrowheads="1"/>
          </p:cNvSpPr>
          <p:nvPr>
            <p:ph sz="half" idx="2"/>
          </p:nvPr>
        </p:nvSpPr>
        <p:spPr>
          <a:xfrm>
            <a:off x="5292725" y="1447800"/>
            <a:ext cx="3622675" cy="5105400"/>
          </a:xfrm>
          <a:noFill/>
        </p:spPr>
        <p:txBody>
          <a:bodyPr lIns="90487" tIns="44450" rIns="90487" bIns="44450"/>
          <a:lstStyle/>
          <a:p>
            <a:pPr eaLnBrk="1" hangingPunct="1"/>
            <a:r>
              <a:rPr lang="en-US" altLang="zh-CN" sz="2000" dirty="0" smtClean="0">
                <a:solidFill>
                  <a:schemeClr val="tx1"/>
                </a:solidFill>
                <a:ea typeface="宋体" pitchFamily="2" charset="-122"/>
              </a:rPr>
              <a:t>Color reproduction problems increased by prevalence of digital imaging – e.g. digital libraries of art. </a:t>
            </a:r>
          </a:p>
          <a:p>
            <a:pPr lvl="1" eaLnBrk="1" hangingPunct="1"/>
            <a:r>
              <a:rPr lang="en-US" altLang="zh-CN" sz="1800" dirty="0" smtClean="0">
                <a:solidFill>
                  <a:schemeClr val="tx1"/>
                </a:solidFill>
                <a:ea typeface="宋体" pitchFamily="2" charset="-122"/>
              </a:rPr>
              <a:t>How do we ensure that everyone sees the same color?</a:t>
            </a:r>
          </a:p>
        </p:txBody>
      </p:sp>
      <p:sp>
        <p:nvSpPr>
          <p:cNvPr id="5" name="灯片编号占位符 4"/>
          <p:cNvSpPr>
            <a:spLocks noGrp="1"/>
          </p:cNvSpPr>
          <p:nvPr>
            <p:ph type="sldNum" sz="quarter" idx="4294967295"/>
          </p:nvPr>
        </p:nvSpPr>
        <p:spPr>
          <a:xfrm>
            <a:off x="0" y="6488113"/>
            <a:ext cx="492125" cy="369887"/>
          </a:xfrm>
          <a:prstGeom prst="rect">
            <a:avLst/>
          </a:prstGeom>
        </p:spPr>
        <p:txBody>
          <a:bodyPr/>
          <a:lstStyle/>
          <a:p>
            <a:pPr>
              <a:defRPr/>
            </a:pPr>
            <a:fld id="{05F035A6-3261-4548-9862-E26B8329B828}" type="slidenum">
              <a:rPr lang="en-US" altLang="zh-CN"/>
              <a:pPr>
                <a:defRPr/>
              </a:pPr>
              <a:t>13</a:t>
            </a:fld>
            <a:endParaRPr lang="en-US" altLang="zh-CN"/>
          </a:p>
        </p:txBody>
      </p:sp>
    </p:spTree>
    <p:extLst>
      <p:ext uri="{BB962C8B-B14F-4D97-AF65-F5344CB8AC3E}">
        <p14:creationId xmlns:p14="http://schemas.microsoft.com/office/powerpoint/2010/main" val="1783044502"/>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zh-CN" smtClean="0">
                <a:ea typeface="宋体" panose="02010600030101010101" pitchFamily="2" charset="-122"/>
              </a:rPr>
              <a:t>Lightness constancy</a:t>
            </a:r>
          </a:p>
        </p:txBody>
      </p:sp>
      <p:sp>
        <p:nvSpPr>
          <p:cNvPr id="43011" name="Rectangle 3"/>
          <p:cNvSpPr>
            <a:spLocks noGrp="1" noChangeArrowheads="1"/>
          </p:cNvSpPr>
          <p:nvPr>
            <p:ph type="body" idx="1"/>
          </p:nvPr>
        </p:nvSpPr>
        <p:spPr/>
        <p:txBody>
          <a:bodyPr/>
          <a:lstStyle/>
          <a:p>
            <a:endParaRPr lang="zh-CN" altLang="zh-CN" smtClean="0">
              <a:ea typeface="宋体" panose="02010600030101010101" pitchFamily="2" charset="-122"/>
            </a:endParaRPr>
          </a:p>
        </p:txBody>
      </p:sp>
      <p:pic>
        <p:nvPicPr>
          <p:cNvPr id="430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990600"/>
            <a:ext cx="51435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7"/>
          <p:cNvSpPr>
            <a:spLocks noChangeArrowheads="1"/>
          </p:cNvSpPr>
          <p:nvPr/>
        </p:nvSpPr>
        <p:spPr bwMode="auto">
          <a:xfrm>
            <a:off x="984250" y="6338888"/>
            <a:ext cx="7245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hlinkClick r:id="rId4"/>
              </a:rPr>
              <a:t>http://web.mit.edu/persci/people/adelson/checkershadow_illusion.html</a:t>
            </a:r>
            <a:endParaRPr lang="en-US" altLang="zh-CN" sz="1800">
              <a:ea typeface="宋体" panose="02010600030101010101" pitchFamily="2" charset="-122"/>
            </a:endParaRPr>
          </a:p>
        </p:txBody>
      </p:sp>
      <p:sp>
        <p:nvSpPr>
          <p:cNvPr id="43014" name="灯片编号占位符 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F423E674-C7DD-4678-8AC4-66ED177D36FC}" type="slidenum">
              <a:rPr lang="en-US" altLang="zh-CN" sz="1400">
                <a:latin typeface="Times New Roman" panose="02020603050405020304" pitchFamily="18" charset="0"/>
              </a:rPr>
              <a:pPr>
                <a:spcBef>
                  <a:spcPct val="0"/>
                </a:spcBef>
              </a:pPr>
              <a:t>130</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38702777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smtClean="0">
                <a:ea typeface="宋体" panose="02010600030101010101" pitchFamily="2" charset="-122"/>
              </a:rPr>
              <a:t>Lightness constancy</a:t>
            </a:r>
          </a:p>
        </p:txBody>
      </p:sp>
      <p:sp>
        <p:nvSpPr>
          <p:cNvPr id="591877" name="Rectangle 5"/>
          <p:cNvSpPr>
            <a:spLocks noGrp="1" noChangeArrowheads="1"/>
          </p:cNvSpPr>
          <p:nvPr>
            <p:ph type="body" idx="1"/>
          </p:nvPr>
        </p:nvSpPr>
        <p:spPr>
          <a:xfrm>
            <a:off x="685800" y="5029200"/>
            <a:ext cx="7772400" cy="1676400"/>
          </a:xfrm>
        </p:spPr>
        <p:txBody>
          <a:bodyPr/>
          <a:lstStyle/>
          <a:p>
            <a:pPr>
              <a:buFontTx/>
              <a:buChar char="•"/>
            </a:pPr>
            <a:r>
              <a:rPr lang="en-US" altLang="zh-CN" smtClean="0">
                <a:ea typeface="宋体" panose="02010600030101010101" pitchFamily="2" charset="-122"/>
              </a:rPr>
              <a:t>Possible explanations</a:t>
            </a:r>
          </a:p>
          <a:p>
            <a:pPr lvl="1"/>
            <a:r>
              <a:rPr lang="en-US" altLang="zh-CN" smtClean="0">
                <a:ea typeface="宋体" panose="02010600030101010101" pitchFamily="2" charset="-122"/>
              </a:rPr>
              <a:t>Simultaneous contrast</a:t>
            </a:r>
          </a:p>
          <a:p>
            <a:pPr lvl="1"/>
            <a:r>
              <a:rPr lang="en-US" altLang="zh-CN" smtClean="0">
                <a:ea typeface="宋体" panose="02010600030101010101" pitchFamily="2" charset="-122"/>
              </a:rPr>
              <a:t>Reflectance edges vs. illumination edges</a:t>
            </a:r>
          </a:p>
        </p:txBody>
      </p:sp>
      <p:pic>
        <p:nvPicPr>
          <p:cNvPr id="440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990600"/>
            <a:ext cx="51435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Rectangle 7"/>
          <p:cNvSpPr>
            <a:spLocks noChangeArrowheads="1"/>
          </p:cNvSpPr>
          <p:nvPr/>
        </p:nvSpPr>
        <p:spPr bwMode="auto">
          <a:xfrm>
            <a:off x="984250" y="6338888"/>
            <a:ext cx="7245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hlinkClick r:id="rId4"/>
              </a:rPr>
              <a:t>http://web.mit.edu/persci/people/adelson/checkershadow_illusion.html</a:t>
            </a:r>
            <a:endParaRPr lang="en-US" altLang="zh-CN" sz="1800">
              <a:ea typeface="宋体" panose="02010600030101010101" pitchFamily="2" charset="-122"/>
            </a:endParaRPr>
          </a:p>
        </p:txBody>
      </p:sp>
      <p:sp>
        <p:nvSpPr>
          <p:cNvPr id="44038" name="灯片编号占位符 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EC76A1AF-137C-4804-A0D5-17BE77920FC1}" type="slidenum">
              <a:rPr lang="en-US" altLang="zh-CN" sz="1400">
                <a:latin typeface="Times New Roman" panose="02020603050405020304" pitchFamily="18" charset="0"/>
              </a:rPr>
              <a:pPr>
                <a:spcBef>
                  <a:spcPct val="0"/>
                </a:spcBef>
              </a:pPr>
              <a:t>131</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476456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87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187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187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7"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zh-CN" smtClean="0">
                <a:ea typeface="宋体" panose="02010600030101010101" pitchFamily="2" charset="-122"/>
              </a:rPr>
              <a:t>Simultaneous contrast/Mach bands</a:t>
            </a:r>
          </a:p>
        </p:txBody>
      </p:sp>
      <p:sp>
        <p:nvSpPr>
          <p:cNvPr id="45059" name="Rectangle 3"/>
          <p:cNvSpPr>
            <a:spLocks noGrp="1" noChangeArrowheads="1"/>
          </p:cNvSpPr>
          <p:nvPr>
            <p:ph type="body" idx="1"/>
          </p:nvPr>
        </p:nvSpPr>
        <p:spPr/>
        <p:txBody>
          <a:bodyPr/>
          <a:lstStyle/>
          <a:p>
            <a:endParaRPr lang="zh-CN" altLang="zh-CN" smtClean="0">
              <a:ea typeface="宋体" panose="02010600030101010101" pitchFamily="2" charset="-122"/>
            </a:endParaRP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66800"/>
            <a:ext cx="5257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Rectangle 5"/>
          <p:cNvSpPr>
            <a:spLocks noChangeArrowheads="1"/>
          </p:cNvSpPr>
          <p:nvPr/>
        </p:nvSpPr>
        <p:spPr bwMode="auto">
          <a:xfrm>
            <a:off x="7324725" y="6553200"/>
            <a:ext cx="16621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D. Forsyth</a:t>
            </a:r>
          </a:p>
        </p:txBody>
      </p:sp>
      <p:sp>
        <p:nvSpPr>
          <p:cNvPr id="45062" name="灯片编号占位符 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476635F7-E727-4246-B4E2-65FDC30201A5}" type="slidenum">
              <a:rPr lang="en-US" altLang="zh-CN" sz="1400">
                <a:latin typeface="Times New Roman" panose="02020603050405020304" pitchFamily="18" charset="0"/>
              </a:rPr>
              <a:pPr>
                <a:spcBef>
                  <a:spcPct val="0"/>
                </a:spcBef>
              </a:pPr>
              <a:t>132</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1606592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76200"/>
            <a:ext cx="8229600" cy="838200"/>
          </a:xfrm>
        </p:spPr>
        <p:txBody>
          <a:bodyPr/>
          <a:lstStyle/>
          <a:p>
            <a:r>
              <a:rPr lang="en-US" altLang="zh-CN" smtClean="0">
                <a:ea typeface="宋体" panose="02010600030101010101" pitchFamily="2" charset="-122"/>
              </a:rPr>
              <a:t>Chromatic adaptation</a:t>
            </a:r>
          </a:p>
        </p:txBody>
      </p:sp>
      <p:sp>
        <p:nvSpPr>
          <p:cNvPr id="46083" name="Rectangle 3"/>
          <p:cNvSpPr>
            <a:spLocks noGrp="1" noChangeArrowheads="1"/>
          </p:cNvSpPr>
          <p:nvPr>
            <p:ph type="body" idx="1"/>
          </p:nvPr>
        </p:nvSpPr>
        <p:spPr>
          <a:xfrm>
            <a:off x="685800" y="914400"/>
            <a:ext cx="7772400" cy="5715000"/>
          </a:xfrm>
        </p:spPr>
        <p:txBody>
          <a:bodyPr/>
          <a:lstStyle/>
          <a:p>
            <a:pPr>
              <a:lnSpc>
                <a:spcPct val="90000"/>
              </a:lnSpc>
              <a:buFontTx/>
              <a:buChar char="•"/>
            </a:pPr>
            <a:r>
              <a:rPr lang="en-US" altLang="zh-CN" smtClean="0">
                <a:ea typeface="宋体" panose="02010600030101010101" pitchFamily="2" charset="-122"/>
              </a:rPr>
              <a:t>The visual system changes its sensitivity depending on the luminances prevailing in the visual field</a:t>
            </a:r>
          </a:p>
          <a:p>
            <a:pPr lvl="1">
              <a:lnSpc>
                <a:spcPct val="90000"/>
              </a:lnSpc>
            </a:pPr>
            <a:r>
              <a:rPr lang="en-US" altLang="zh-CN" smtClean="0">
                <a:ea typeface="宋体" panose="02010600030101010101" pitchFamily="2" charset="-122"/>
              </a:rPr>
              <a:t>The exact mechanism is poorly understood</a:t>
            </a:r>
          </a:p>
          <a:p>
            <a:pPr>
              <a:lnSpc>
                <a:spcPct val="90000"/>
              </a:lnSpc>
              <a:buFontTx/>
              <a:buChar char="•"/>
            </a:pPr>
            <a:r>
              <a:rPr lang="en-US" altLang="zh-CN" smtClean="0">
                <a:ea typeface="宋体" panose="02010600030101010101" pitchFamily="2" charset="-122"/>
              </a:rPr>
              <a:t>Adapting to different brightness levels</a:t>
            </a:r>
          </a:p>
          <a:p>
            <a:pPr lvl="1">
              <a:lnSpc>
                <a:spcPct val="90000"/>
              </a:lnSpc>
            </a:pPr>
            <a:r>
              <a:rPr lang="en-US" altLang="zh-CN" smtClean="0">
                <a:ea typeface="宋体" panose="02010600030101010101" pitchFamily="2" charset="-122"/>
              </a:rPr>
              <a:t>Changing the size of the iris opening (i.e., the aperture) changes the amount of light that can enter the eye </a:t>
            </a:r>
          </a:p>
          <a:p>
            <a:pPr lvl="1">
              <a:lnSpc>
                <a:spcPct val="90000"/>
              </a:lnSpc>
            </a:pPr>
            <a:r>
              <a:rPr lang="en-US" altLang="zh-CN" smtClean="0">
                <a:ea typeface="宋体" panose="02010600030101010101" pitchFamily="2" charset="-122"/>
              </a:rPr>
              <a:t>Think of walking into a building from full sunshine</a:t>
            </a:r>
          </a:p>
          <a:p>
            <a:pPr>
              <a:lnSpc>
                <a:spcPct val="90000"/>
              </a:lnSpc>
              <a:buFontTx/>
              <a:buChar char="•"/>
            </a:pPr>
            <a:r>
              <a:rPr lang="en-US" altLang="zh-CN" smtClean="0">
                <a:ea typeface="宋体" panose="02010600030101010101" pitchFamily="2" charset="-122"/>
              </a:rPr>
              <a:t>Adapting to different color temperature</a:t>
            </a:r>
          </a:p>
          <a:p>
            <a:pPr lvl="1">
              <a:lnSpc>
                <a:spcPct val="90000"/>
              </a:lnSpc>
            </a:pPr>
            <a:r>
              <a:rPr lang="en-US" altLang="zh-CN" smtClean="0">
                <a:ea typeface="宋体" panose="02010600030101010101" pitchFamily="2" charset="-122"/>
              </a:rPr>
              <a:t>The receptive cells on the retina change their sensitivity </a:t>
            </a:r>
          </a:p>
          <a:p>
            <a:pPr lvl="1">
              <a:lnSpc>
                <a:spcPct val="90000"/>
              </a:lnSpc>
            </a:pPr>
            <a:r>
              <a:rPr lang="en-US" altLang="zh-CN" smtClean="0">
                <a:ea typeface="宋体" panose="02010600030101010101" pitchFamily="2" charset="-122"/>
              </a:rPr>
              <a:t>For example: if there is an increased amount of red light, the cells receptive to red decrease their sensitivity until the scene looks white again </a:t>
            </a:r>
          </a:p>
          <a:p>
            <a:pPr lvl="1">
              <a:lnSpc>
                <a:spcPct val="90000"/>
              </a:lnSpc>
            </a:pPr>
            <a:r>
              <a:rPr lang="en-US" altLang="zh-CN" smtClean="0">
                <a:ea typeface="宋体" panose="02010600030101010101" pitchFamily="2" charset="-122"/>
              </a:rPr>
              <a:t>We actually adapt better in brighter scenes: This is why candlelit scenes still look yellow</a:t>
            </a:r>
          </a:p>
        </p:txBody>
      </p:sp>
      <p:sp>
        <p:nvSpPr>
          <p:cNvPr id="46084" name="Rectangle 7"/>
          <p:cNvSpPr>
            <a:spLocks noChangeArrowheads="1"/>
          </p:cNvSpPr>
          <p:nvPr/>
        </p:nvSpPr>
        <p:spPr bwMode="auto">
          <a:xfrm>
            <a:off x="1600200" y="6415088"/>
            <a:ext cx="593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hlinkClick r:id="rId3"/>
              </a:rPr>
              <a:t>http://www.schorsch.com/kbase/glossary/adaptation.html</a:t>
            </a:r>
            <a:endParaRPr lang="en-US" altLang="zh-CN" sz="1800">
              <a:ea typeface="宋体" panose="02010600030101010101" pitchFamily="2" charset="-122"/>
            </a:endParaRPr>
          </a:p>
        </p:txBody>
      </p:sp>
      <p:sp>
        <p:nvSpPr>
          <p:cNvPr id="46085" name="灯片编号占位符 4"/>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91F94BCF-CA9B-46BB-8692-D44D17DD4F7E}" type="slidenum">
              <a:rPr lang="en-US" altLang="zh-CN" sz="1400">
                <a:latin typeface="Times New Roman" panose="02020603050405020304" pitchFamily="18" charset="0"/>
              </a:rPr>
              <a:pPr>
                <a:spcBef>
                  <a:spcPct val="0"/>
                </a:spcBef>
              </a:pPr>
              <a:t>133</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25357526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smtClean="0">
                <a:ea typeface="宋体" panose="02010600030101010101" pitchFamily="2" charset="-122"/>
              </a:rPr>
              <a:t>Chromatic adaptation</a:t>
            </a:r>
          </a:p>
        </p:txBody>
      </p:sp>
      <p:sp>
        <p:nvSpPr>
          <p:cNvPr id="47107" name="Rectangle 3"/>
          <p:cNvSpPr>
            <a:spLocks noGrp="1" noChangeArrowheads="1"/>
          </p:cNvSpPr>
          <p:nvPr>
            <p:ph type="body" idx="1"/>
          </p:nvPr>
        </p:nvSpPr>
        <p:spPr/>
        <p:txBody>
          <a:bodyPr/>
          <a:lstStyle/>
          <a:p>
            <a:endParaRPr lang="zh-CN" altLang="zh-CN" smtClean="0">
              <a:ea typeface="宋体" panose="02010600030101010101" pitchFamily="2" charset="-122"/>
            </a:endParaRPr>
          </a:p>
        </p:txBody>
      </p:sp>
      <p:pic>
        <p:nvPicPr>
          <p:cNvPr id="4710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1095375"/>
            <a:ext cx="809625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灯片编号占位符 4"/>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47D730F0-0C53-4633-B976-FD223FA05FE2}" type="slidenum">
              <a:rPr lang="en-US" altLang="zh-CN" sz="1400">
                <a:latin typeface="Times New Roman" panose="02020603050405020304" pitchFamily="18" charset="0"/>
              </a:rPr>
              <a:pPr>
                <a:spcBef>
                  <a:spcPct val="0"/>
                </a:spcBef>
              </a:pPr>
              <a:t>134</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6461484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smtClean="0">
                <a:ea typeface="宋体" panose="02010600030101010101" pitchFamily="2" charset="-122"/>
              </a:rPr>
              <a:t>Useful reference</a:t>
            </a:r>
          </a:p>
        </p:txBody>
      </p:sp>
      <p:sp>
        <p:nvSpPr>
          <p:cNvPr id="48131" name="Rectangle 3"/>
          <p:cNvSpPr>
            <a:spLocks noGrp="1" noChangeArrowheads="1"/>
          </p:cNvSpPr>
          <p:nvPr>
            <p:ph type="body" idx="1"/>
          </p:nvPr>
        </p:nvSpPr>
        <p:spPr/>
        <p:txBody>
          <a:bodyPr/>
          <a:lstStyle/>
          <a:p>
            <a:r>
              <a:rPr lang="en-US" altLang="zh-CN" smtClean="0">
                <a:ea typeface="宋体" panose="02010600030101010101" pitchFamily="2" charset="-122"/>
              </a:rPr>
              <a:t>Stephen E. Palmer, </a:t>
            </a:r>
            <a:r>
              <a:rPr lang="en-US" altLang="zh-CN" b="1" smtClean="0">
                <a:ea typeface="宋体" panose="02010600030101010101" pitchFamily="2" charset="-122"/>
              </a:rPr>
              <a:t>Vision Science:</a:t>
            </a:r>
            <a:r>
              <a:rPr lang="en-US" altLang="zh-CN" smtClean="0">
                <a:ea typeface="宋体" panose="02010600030101010101" pitchFamily="2" charset="-122"/>
              </a:rPr>
              <a:t> </a:t>
            </a:r>
            <a:r>
              <a:rPr lang="en-US" altLang="zh-CN" b="1" smtClean="0">
                <a:ea typeface="宋体" panose="02010600030101010101" pitchFamily="2" charset="-122"/>
              </a:rPr>
              <a:t>Photons to Phenomenology</a:t>
            </a:r>
            <a:r>
              <a:rPr lang="en-US" altLang="zh-CN" smtClean="0">
                <a:ea typeface="宋体" panose="02010600030101010101" pitchFamily="2" charset="-122"/>
              </a:rPr>
              <a:t>, MIT Press, 1999</a:t>
            </a: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133600"/>
            <a:ext cx="3352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灯片编号占位符 4"/>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DECE6781-42C4-46DF-B538-162AD1F4B12D}" type="slidenum">
              <a:rPr lang="en-US" altLang="zh-CN" sz="1400">
                <a:latin typeface="Times New Roman" panose="02020603050405020304" pitchFamily="18" charset="0"/>
              </a:rPr>
              <a:pPr>
                <a:spcBef>
                  <a:spcPct val="0"/>
                </a:spcBef>
              </a:pPr>
              <a:t>135</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27286416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zh-CN" smtClean="0">
                <a:ea typeface="宋体" panose="02010600030101010101" pitchFamily="2" charset="-122"/>
              </a:rPr>
              <a:t>White balance</a:t>
            </a:r>
          </a:p>
        </p:txBody>
      </p:sp>
      <p:sp>
        <p:nvSpPr>
          <p:cNvPr id="49155" name="Rectangle 3"/>
          <p:cNvSpPr>
            <a:spLocks noGrp="1" noChangeArrowheads="1"/>
          </p:cNvSpPr>
          <p:nvPr>
            <p:ph type="body" idx="1"/>
          </p:nvPr>
        </p:nvSpPr>
        <p:spPr>
          <a:xfrm>
            <a:off x="381000" y="914400"/>
            <a:ext cx="8458200" cy="2895600"/>
          </a:xfrm>
        </p:spPr>
        <p:txBody>
          <a:bodyPr/>
          <a:lstStyle/>
          <a:p>
            <a:pPr>
              <a:buFontTx/>
              <a:buChar char="•"/>
            </a:pPr>
            <a:r>
              <a:rPr lang="en-US" altLang="zh-CN" sz="2400" smtClean="0">
                <a:ea typeface="宋体" panose="02010600030101010101" pitchFamily="2" charset="-122"/>
              </a:rPr>
              <a:t>When looking at a picture on screen or print, we adapt to the illuminant of the room, not to that of the scene in the picture</a:t>
            </a:r>
          </a:p>
          <a:p>
            <a:pPr>
              <a:buFontTx/>
              <a:buChar char="•"/>
            </a:pPr>
            <a:r>
              <a:rPr lang="en-US" altLang="zh-CN" sz="2400" smtClean="0">
                <a:ea typeface="宋体" panose="02010600030101010101" pitchFamily="2" charset="-122"/>
              </a:rPr>
              <a:t>When the white balance is not correct, the picture will have an unnatural color “cast”</a:t>
            </a:r>
          </a:p>
        </p:txBody>
      </p:sp>
      <p:sp>
        <p:nvSpPr>
          <p:cNvPr id="49156" name="Rectangle 6"/>
          <p:cNvSpPr>
            <a:spLocks noChangeArrowheads="1"/>
          </p:cNvSpPr>
          <p:nvPr/>
        </p:nvSpPr>
        <p:spPr bwMode="auto">
          <a:xfrm>
            <a:off x="1238250" y="6400800"/>
            <a:ext cx="645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hlinkClick r:id="rId3"/>
              </a:rPr>
              <a:t>http://www.cambridgeincolour.com/tutorials/white-balance.htm</a:t>
            </a:r>
            <a:endParaRPr lang="en-US" altLang="zh-CN" sz="1800">
              <a:ea typeface="宋体" panose="02010600030101010101" pitchFamily="2" charset="-122"/>
            </a:endParaRPr>
          </a:p>
        </p:txBody>
      </p:sp>
      <p:pic>
        <p:nvPicPr>
          <p:cNvPr id="4915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6850" y="3429000"/>
            <a:ext cx="29702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0" y="3429000"/>
            <a:ext cx="29702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9" name="Text Box 7"/>
          <p:cNvSpPr txBox="1">
            <a:spLocks noChangeArrowheads="1"/>
          </p:cNvSpPr>
          <p:nvPr/>
        </p:nvSpPr>
        <p:spPr bwMode="auto">
          <a:xfrm>
            <a:off x="1695450" y="2986088"/>
            <a:ext cx="2590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r">
              <a:spcBef>
                <a:spcPct val="0"/>
              </a:spcBef>
            </a:pPr>
            <a:r>
              <a:rPr lang="en-US" altLang="zh-CN" sz="1800">
                <a:ea typeface="宋体" panose="02010600030101010101" pitchFamily="2" charset="-122"/>
              </a:rPr>
              <a:t>incorrect white balance</a:t>
            </a:r>
          </a:p>
        </p:txBody>
      </p:sp>
      <p:sp>
        <p:nvSpPr>
          <p:cNvPr id="49160" name="Text Box 8"/>
          <p:cNvSpPr txBox="1">
            <a:spLocks noChangeArrowheads="1"/>
          </p:cNvSpPr>
          <p:nvPr/>
        </p:nvSpPr>
        <p:spPr bwMode="auto">
          <a:xfrm>
            <a:off x="4667250" y="2971800"/>
            <a:ext cx="281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1800">
                <a:ea typeface="宋体" panose="02010600030101010101" pitchFamily="2" charset="-122"/>
              </a:rPr>
              <a:t>correct white balance</a:t>
            </a:r>
          </a:p>
        </p:txBody>
      </p:sp>
      <p:sp>
        <p:nvSpPr>
          <p:cNvPr id="49161" name="灯片编号占位符 8"/>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F40F6428-CCAE-4D01-9C1C-03747F46D4D6}" type="slidenum">
              <a:rPr lang="en-US" altLang="zh-CN" sz="1400">
                <a:latin typeface="Times New Roman" panose="02020603050405020304" pitchFamily="18" charset="0"/>
              </a:rPr>
              <a:pPr>
                <a:spcBef>
                  <a:spcPct val="0"/>
                </a:spcBef>
              </a:pPr>
              <a:t>136</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797507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smtClean="0">
                <a:ea typeface="宋体" panose="02010600030101010101" pitchFamily="2" charset="-122"/>
              </a:rPr>
              <a:t>White balance</a:t>
            </a:r>
          </a:p>
        </p:txBody>
      </p:sp>
      <p:sp>
        <p:nvSpPr>
          <p:cNvPr id="50179" name="Rectangle 3"/>
          <p:cNvSpPr>
            <a:spLocks noGrp="1" noChangeArrowheads="1"/>
          </p:cNvSpPr>
          <p:nvPr>
            <p:ph type="body" idx="1"/>
          </p:nvPr>
        </p:nvSpPr>
        <p:spPr/>
        <p:txBody>
          <a:bodyPr/>
          <a:lstStyle/>
          <a:p>
            <a:pPr>
              <a:buFontTx/>
              <a:buChar char="•"/>
            </a:pPr>
            <a:r>
              <a:rPr lang="en-US" altLang="zh-CN" smtClean="0">
                <a:ea typeface="宋体" panose="02010600030101010101" pitchFamily="2" charset="-122"/>
              </a:rPr>
              <a:t>Film cameras: </a:t>
            </a:r>
          </a:p>
          <a:p>
            <a:pPr lvl="1"/>
            <a:r>
              <a:rPr lang="en-US" altLang="zh-CN" smtClean="0">
                <a:ea typeface="宋体" panose="02010600030101010101" pitchFamily="2" charset="-122"/>
              </a:rPr>
              <a:t>Different types of film or different filters for different illumination conditions</a:t>
            </a:r>
            <a:br>
              <a:rPr lang="en-US" altLang="zh-CN" smtClean="0">
                <a:ea typeface="宋体" panose="02010600030101010101" pitchFamily="2" charset="-122"/>
              </a:rPr>
            </a:br>
            <a:endParaRPr lang="en-US" altLang="zh-CN" smtClean="0">
              <a:ea typeface="宋体" panose="02010600030101010101" pitchFamily="2" charset="-122"/>
            </a:endParaRPr>
          </a:p>
          <a:p>
            <a:pPr>
              <a:buFontTx/>
              <a:buChar char="•"/>
            </a:pPr>
            <a:r>
              <a:rPr lang="en-US" altLang="zh-CN" smtClean="0">
                <a:ea typeface="宋体" panose="02010600030101010101" pitchFamily="2" charset="-122"/>
              </a:rPr>
              <a:t>Digital cameras: </a:t>
            </a:r>
          </a:p>
          <a:p>
            <a:pPr lvl="1"/>
            <a:r>
              <a:rPr lang="en-US" altLang="zh-CN" smtClean="0">
                <a:ea typeface="宋体" panose="02010600030101010101" pitchFamily="2" charset="-122"/>
              </a:rPr>
              <a:t>Automatic white balance</a:t>
            </a:r>
          </a:p>
          <a:p>
            <a:pPr lvl="1"/>
            <a:r>
              <a:rPr lang="en-US" altLang="zh-CN" smtClean="0">
                <a:ea typeface="宋体" panose="02010600030101010101" pitchFamily="2" charset="-122"/>
              </a:rPr>
              <a:t>White balance settings corresponding to </a:t>
            </a:r>
            <a:br>
              <a:rPr lang="en-US" altLang="zh-CN" smtClean="0">
                <a:ea typeface="宋体" panose="02010600030101010101" pitchFamily="2" charset="-122"/>
              </a:rPr>
            </a:br>
            <a:r>
              <a:rPr lang="en-US" altLang="zh-CN" smtClean="0">
                <a:ea typeface="宋体" panose="02010600030101010101" pitchFamily="2" charset="-122"/>
              </a:rPr>
              <a:t>several common illuminants</a:t>
            </a:r>
          </a:p>
          <a:p>
            <a:pPr lvl="1"/>
            <a:r>
              <a:rPr lang="en-US" altLang="zh-CN" smtClean="0">
                <a:ea typeface="宋体" panose="02010600030101010101" pitchFamily="2" charset="-122"/>
              </a:rPr>
              <a:t>Custom white balance using a reference </a:t>
            </a:r>
            <a:br>
              <a:rPr lang="en-US" altLang="zh-CN" smtClean="0">
                <a:ea typeface="宋体" panose="02010600030101010101" pitchFamily="2" charset="-122"/>
              </a:rPr>
            </a:br>
            <a:r>
              <a:rPr lang="en-US" altLang="zh-CN" smtClean="0">
                <a:ea typeface="宋体" panose="02010600030101010101" pitchFamily="2" charset="-122"/>
              </a:rPr>
              <a:t>object</a:t>
            </a:r>
          </a:p>
        </p:txBody>
      </p:sp>
      <p:sp>
        <p:nvSpPr>
          <p:cNvPr id="50180" name="Rectangle 6"/>
          <p:cNvSpPr>
            <a:spLocks noChangeArrowheads="1"/>
          </p:cNvSpPr>
          <p:nvPr/>
        </p:nvSpPr>
        <p:spPr bwMode="auto">
          <a:xfrm>
            <a:off x="1143000" y="6400800"/>
            <a:ext cx="645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hlinkClick r:id="rId4"/>
              </a:rPr>
              <a:t>http://www.cambridgeincolour.com/tutorials/white-balance.htm</a:t>
            </a:r>
            <a:endParaRPr lang="en-US" altLang="zh-CN" sz="1800">
              <a:ea typeface="宋体" panose="02010600030101010101" pitchFamily="2" charset="-122"/>
            </a:endParaRPr>
          </a:p>
        </p:txBody>
      </p:sp>
      <p:graphicFrame>
        <p:nvGraphicFramePr>
          <p:cNvPr id="50181" name="Object 10"/>
          <p:cNvGraphicFramePr>
            <a:graphicFrameLocks noChangeAspect="1"/>
          </p:cNvGraphicFramePr>
          <p:nvPr>
            <p:ph sz="half" idx="4294967295"/>
          </p:nvPr>
        </p:nvGraphicFramePr>
        <p:xfrm>
          <a:off x="6858000" y="2590800"/>
          <a:ext cx="1527175" cy="2590800"/>
        </p:xfrm>
        <a:graphic>
          <a:graphicData uri="http://schemas.openxmlformats.org/presentationml/2006/ole">
            <mc:AlternateContent xmlns:mc="http://schemas.openxmlformats.org/markup-compatibility/2006">
              <mc:Choice xmlns:v="urn:schemas-microsoft-com:vml" Requires="v">
                <p:oleObj spid="_x0000_s269317" name="Image" r:id="rId5" imgW="2209524" imgH="3746032" progId="Photoshop.Image.10">
                  <p:embed/>
                </p:oleObj>
              </mc:Choice>
              <mc:Fallback>
                <p:oleObj name="Image" r:id="rId5" imgW="2209524" imgH="3746032" progId="Photoshop.Image.1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590800"/>
                        <a:ext cx="15271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2" name="灯片编号占位符 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DBF52E79-4A23-4EA2-81E8-DDEDBC2681A8}" type="slidenum">
              <a:rPr lang="en-US" altLang="zh-CN" sz="1400">
                <a:latin typeface="Times New Roman" panose="02020603050405020304" pitchFamily="18" charset="0"/>
              </a:rPr>
              <a:pPr>
                <a:spcBef>
                  <a:spcPct val="0"/>
                </a:spcBef>
              </a:pPr>
              <a:t>137</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405670934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zh-CN" smtClean="0">
                <a:ea typeface="宋体" panose="02010600030101010101" pitchFamily="2" charset="-122"/>
              </a:rPr>
              <a:t>White balance can be tricky…</a:t>
            </a:r>
          </a:p>
        </p:txBody>
      </p:sp>
      <p:sp>
        <p:nvSpPr>
          <p:cNvPr id="51203" name="Rectangle 3"/>
          <p:cNvSpPr>
            <a:spLocks noGrp="1" noChangeArrowheads="1"/>
          </p:cNvSpPr>
          <p:nvPr>
            <p:ph type="body" idx="1"/>
          </p:nvPr>
        </p:nvSpPr>
        <p:spPr>
          <a:xfrm>
            <a:off x="228600" y="914400"/>
            <a:ext cx="8458200" cy="5257800"/>
          </a:xfrm>
        </p:spPr>
        <p:txBody>
          <a:bodyPr/>
          <a:lstStyle/>
          <a:p>
            <a:pPr>
              <a:buFontTx/>
              <a:buChar char="•"/>
            </a:pPr>
            <a:r>
              <a:rPr lang="en-US" altLang="zh-CN" smtClean="0">
                <a:ea typeface="宋体" panose="02010600030101010101" pitchFamily="2" charset="-122"/>
              </a:rPr>
              <a:t>When there are several types of illuminants in the scene, different reference points will yield different results</a:t>
            </a:r>
          </a:p>
        </p:txBody>
      </p:sp>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138363"/>
            <a:ext cx="25019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05" name="Object 5"/>
          <p:cNvGraphicFramePr>
            <a:graphicFrameLocks noChangeAspect="1"/>
          </p:cNvGraphicFramePr>
          <p:nvPr/>
        </p:nvGraphicFramePr>
        <p:xfrm>
          <a:off x="4926013" y="2133600"/>
          <a:ext cx="2476500" cy="3738563"/>
        </p:xfrm>
        <a:graphic>
          <a:graphicData uri="http://schemas.openxmlformats.org/presentationml/2006/ole">
            <mc:AlternateContent xmlns:mc="http://schemas.openxmlformats.org/markup-compatibility/2006">
              <mc:Choice xmlns:v="urn:schemas-microsoft-com:vml" Requires="v">
                <p:oleObj spid="_x0000_s270341" name="Image" r:id="rId5" imgW="2514286" imgH="3796825" progId="Photoshop.Image.10">
                  <p:embed/>
                </p:oleObj>
              </mc:Choice>
              <mc:Fallback>
                <p:oleObj name="Image" r:id="rId5" imgW="2514286" imgH="3796825" progId="Photoshop.Image.1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6013" y="2133600"/>
                        <a:ext cx="2476500" cy="373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6" name="Rectangle 6"/>
          <p:cNvSpPr>
            <a:spLocks noChangeArrowheads="1"/>
          </p:cNvSpPr>
          <p:nvPr/>
        </p:nvSpPr>
        <p:spPr bwMode="auto">
          <a:xfrm>
            <a:off x="1143000" y="6400800"/>
            <a:ext cx="6457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hlinkClick r:id="rId7"/>
              </a:rPr>
              <a:t>http://www.cambridgeincolour.com/tutorials/white-balance.htm</a:t>
            </a:r>
            <a:endParaRPr lang="en-US" altLang="zh-CN" sz="1800">
              <a:ea typeface="宋体" panose="02010600030101010101" pitchFamily="2" charset="-122"/>
            </a:endParaRPr>
          </a:p>
        </p:txBody>
      </p:sp>
      <p:sp>
        <p:nvSpPr>
          <p:cNvPr id="51207" name="Text Box 7"/>
          <p:cNvSpPr txBox="1">
            <a:spLocks noChangeArrowheads="1"/>
          </p:cNvSpPr>
          <p:nvPr/>
        </p:nvSpPr>
        <p:spPr bwMode="auto">
          <a:xfrm>
            <a:off x="1847850" y="5943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1800">
                <a:ea typeface="宋体" panose="02010600030101010101" pitchFamily="2" charset="-122"/>
              </a:rPr>
              <a:t>Reference: moon</a:t>
            </a:r>
          </a:p>
        </p:txBody>
      </p:sp>
      <p:sp>
        <p:nvSpPr>
          <p:cNvPr id="51208" name="Text Box 8"/>
          <p:cNvSpPr txBox="1">
            <a:spLocks noChangeArrowheads="1"/>
          </p:cNvSpPr>
          <p:nvPr/>
        </p:nvSpPr>
        <p:spPr bwMode="auto">
          <a:xfrm>
            <a:off x="4876800" y="5943600"/>
            <a:ext cx="2590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1800">
                <a:ea typeface="宋体" panose="02010600030101010101" pitchFamily="2" charset="-122"/>
              </a:rPr>
              <a:t>Reference: stone</a:t>
            </a:r>
          </a:p>
        </p:txBody>
      </p:sp>
      <p:sp>
        <p:nvSpPr>
          <p:cNvPr id="51209" name="灯片编号占位符 8"/>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9AE4D437-E88B-4781-9B10-B3CAB5760AB6}" type="slidenum">
              <a:rPr lang="en-US" altLang="zh-CN" sz="1400">
                <a:latin typeface="Times New Roman" panose="02020603050405020304" pitchFamily="18" charset="0"/>
              </a:rPr>
              <a:pPr>
                <a:spcBef>
                  <a:spcPct val="0"/>
                </a:spcBef>
              </a:pPr>
              <a:t>138</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8011417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smtClean="0">
                <a:ea typeface="宋体" panose="02010600030101010101" pitchFamily="2" charset="-122"/>
              </a:rPr>
              <a:t>White balance</a:t>
            </a:r>
          </a:p>
        </p:txBody>
      </p:sp>
      <p:sp>
        <p:nvSpPr>
          <p:cNvPr id="52227" name="Rectangle 3"/>
          <p:cNvSpPr>
            <a:spLocks noGrp="1" noChangeArrowheads="1"/>
          </p:cNvSpPr>
          <p:nvPr>
            <p:ph type="body" idx="1"/>
          </p:nvPr>
        </p:nvSpPr>
        <p:spPr>
          <a:xfrm>
            <a:off x="228600" y="838200"/>
            <a:ext cx="8915400" cy="6019800"/>
          </a:xfrm>
        </p:spPr>
        <p:txBody>
          <a:bodyPr/>
          <a:lstStyle/>
          <a:p>
            <a:pPr marL="533400" indent="-533400">
              <a:buFontTx/>
              <a:buChar char="•"/>
            </a:pPr>
            <a:r>
              <a:rPr lang="en-US" altLang="zh-CN" smtClean="0">
                <a:ea typeface="宋体" panose="02010600030101010101" pitchFamily="2" charset="-122"/>
              </a:rPr>
              <a:t>Best way: gray card</a:t>
            </a:r>
          </a:p>
          <a:p>
            <a:pPr marL="838200" lvl="1" indent="-381000"/>
            <a:r>
              <a:rPr lang="en-US" altLang="zh-CN" smtClean="0">
                <a:ea typeface="宋体" panose="02010600030101010101" pitchFamily="2" charset="-122"/>
              </a:rPr>
              <a:t>Take a picture of a neutral object  (white or gray)</a:t>
            </a:r>
          </a:p>
          <a:p>
            <a:pPr marL="838200" lvl="1" indent="-381000"/>
            <a:r>
              <a:rPr lang="en-US" altLang="zh-CN" smtClean="0">
                <a:ea typeface="宋体" panose="02010600030101010101" pitchFamily="2" charset="-122"/>
              </a:rPr>
              <a:t>Deduce the weight of each channel</a:t>
            </a:r>
          </a:p>
          <a:p>
            <a:pPr marL="1257300" lvl="2" indent="-342900"/>
            <a:r>
              <a:rPr lang="en-US" altLang="zh-CN" smtClean="0">
                <a:ea typeface="宋体" panose="02010600030101010101" pitchFamily="2" charset="-122"/>
              </a:rPr>
              <a:t>If the object is recoded as r</a:t>
            </a:r>
            <a:r>
              <a:rPr lang="en-US" altLang="zh-CN" baseline="-25000" smtClean="0">
                <a:ea typeface="宋体" panose="02010600030101010101" pitchFamily="2" charset="-122"/>
              </a:rPr>
              <a:t>w</a:t>
            </a:r>
            <a:r>
              <a:rPr lang="en-US" altLang="zh-CN" smtClean="0">
                <a:ea typeface="宋体" panose="02010600030101010101" pitchFamily="2" charset="-122"/>
              </a:rPr>
              <a:t>, g</a:t>
            </a:r>
            <a:r>
              <a:rPr lang="en-US" altLang="zh-CN" baseline="-25000" smtClean="0">
                <a:ea typeface="宋体" panose="02010600030101010101" pitchFamily="2" charset="-122"/>
              </a:rPr>
              <a:t>w</a:t>
            </a:r>
            <a:r>
              <a:rPr lang="en-US" altLang="zh-CN" smtClean="0">
                <a:ea typeface="宋体" panose="02010600030101010101" pitchFamily="2" charset="-122"/>
              </a:rPr>
              <a:t>, b</a:t>
            </a:r>
            <a:r>
              <a:rPr lang="en-US" altLang="zh-CN" baseline="-25000" smtClean="0">
                <a:ea typeface="宋体" panose="02010600030101010101" pitchFamily="2" charset="-122"/>
              </a:rPr>
              <a:t>w</a:t>
            </a:r>
            <a:r>
              <a:rPr lang="en-US" altLang="zh-CN" smtClean="0">
                <a:ea typeface="宋体" panose="02010600030101010101" pitchFamily="2" charset="-122"/>
              </a:rPr>
              <a:t> </a:t>
            </a:r>
            <a:br>
              <a:rPr lang="en-US" altLang="zh-CN" smtClean="0">
                <a:ea typeface="宋体" panose="02010600030101010101" pitchFamily="2" charset="-122"/>
              </a:rPr>
            </a:br>
            <a:r>
              <a:rPr lang="en-US" altLang="zh-CN" smtClean="0">
                <a:ea typeface="宋体" panose="02010600030101010101" pitchFamily="2" charset="-122"/>
              </a:rPr>
              <a:t>use weights 1/r</a:t>
            </a:r>
            <a:r>
              <a:rPr lang="en-US" altLang="zh-CN" baseline="-25000" smtClean="0">
                <a:ea typeface="宋体" panose="02010600030101010101" pitchFamily="2" charset="-122"/>
              </a:rPr>
              <a:t>w</a:t>
            </a:r>
            <a:r>
              <a:rPr lang="en-US" altLang="zh-CN" smtClean="0">
                <a:ea typeface="宋体" panose="02010600030101010101" pitchFamily="2" charset="-122"/>
              </a:rPr>
              <a:t>, 1/g</a:t>
            </a:r>
            <a:r>
              <a:rPr lang="en-US" altLang="zh-CN" baseline="-25000" smtClean="0">
                <a:ea typeface="宋体" panose="02010600030101010101" pitchFamily="2" charset="-122"/>
              </a:rPr>
              <a:t>w</a:t>
            </a:r>
            <a:r>
              <a:rPr lang="en-US" altLang="zh-CN" smtClean="0">
                <a:ea typeface="宋体" panose="02010600030101010101" pitchFamily="2" charset="-122"/>
              </a:rPr>
              <a:t>, 1/b</a:t>
            </a:r>
            <a:r>
              <a:rPr lang="en-US" altLang="zh-CN" baseline="-25000" smtClean="0">
                <a:ea typeface="宋体" panose="02010600030101010101" pitchFamily="2" charset="-122"/>
              </a:rPr>
              <a:t>w</a:t>
            </a:r>
          </a:p>
        </p:txBody>
      </p:sp>
      <p:pic>
        <p:nvPicPr>
          <p:cNvPr id="522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05200"/>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9" name="灯片编号占位符 4"/>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9D0F19B7-69F3-4377-AF52-11CEE90FD15A}" type="slidenum">
              <a:rPr lang="en-US" altLang="zh-CN" sz="1400">
                <a:latin typeface="Times New Roman" panose="02020603050405020304" pitchFamily="18" charset="0"/>
              </a:rPr>
              <a:pPr>
                <a:spcBef>
                  <a:spcPct val="0"/>
                </a:spcBef>
              </a:pPr>
              <a:t>139</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0314519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4294967295"/>
          </p:nvPr>
        </p:nvSpPr>
        <p:spPr>
          <a:xfrm>
            <a:off x="0" y="6488113"/>
            <a:ext cx="492125" cy="369887"/>
          </a:xfrm>
          <a:prstGeom prst="rect">
            <a:avLst/>
          </a:prstGeom>
        </p:spPr>
        <p:txBody>
          <a:bodyPr/>
          <a:lstStyle/>
          <a:p>
            <a:pPr>
              <a:defRPr/>
            </a:pPr>
            <a:fld id="{4D4FB406-BCF8-41E5-8239-41DD941F320D}" type="slidenum">
              <a:rPr lang="en-US" altLang="zh-CN"/>
              <a:pPr>
                <a:defRPr/>
              </a:pPr>
              <a:t>14</a:t>
            </a:fld>
            <a:endParaRPr lang="en-US" altLang="zh-CN"/>
          </a:p>
        </p:txBody>
      </p:sp>
      <p:graphicFrame>
        <p:nvGraphicFramePr>
          <p:cNvPr id="5" name="Object 10"/>
          <p:cNvGraphicFramePr>
            <a:graphicFrameLocks noChangeAspect="1"/>
          </p:cNvGraphicFramePr>
          <p:nvPr>
            <p:extLst>
              <p:ext uri="{D42A27DB-BD31-4B8C-83A1-F6EECF244321}">
                <p14:modId xmlns:p14="http://schemas.microsoft.com/office/powerpoint/2010/main" val="3288852360"/>
              </p:ext>
            </p:extLst>
          </p:nvPr>
        </p:nvGraphicFramePr>
        <p:xfrm>
          <a:off x="3347864" y="908720"/>
          <a:ext cx="4464496" cy="5016026"/>
        </p:xfrm>
        <a:graphic>
          <a:graphicData uri="http://schemas.openxmlformats.org/presentationml/2006/ole">
            <mc:AlternateContent xmlns:mc="http://schemas.openxmlformats.org/markup-compatibility/2006">
              <mc:Choice xmlns:v="urn:schemas-microsoft-com:vml" Requires="v">
                <p:oleObj spid="_x0000_s261127" name="Image" r:id="rId4" imgW="4012698" imgH="4507937" progId="Photoshop.Image.10">
                  <p:embed/>
                </p:oleObj>
              </mc:Choice>
              <mc:Fallback>
                <p:oleObj name="Image" r:id="rId4" imgW="4012698" imgH="4507937" progId="Photoshop.Image.1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908720"/>
                        <a:ext cx="4464496" cy="5016026"/>
                      </a:xfrm>
                      <a:prstGeom prst="rect">
                        <a:avLst/>
                      </a:prstGeom>
                      <a:noFill/>
                      <a:ln>
                        <a:noFill/>
                      </a:ln>
                      <a:effectLst/>
                      <a:extLst/>
                    </p:spPr>
                  </p:pic>
                </p:oleObj>
              </mc:Fallback>
            </mc:AlternateContent>
          </a:graphicData>
        </a:graphic>
      </p:graphicFrame>
      <p:sp>
        <p:nvSpPr>
          <p:cNvPr id="2" name="文本框 1"/>
          <p:cNvSpPr txBox="1"/>
          <p:nvPr/>
        </p:nvSpPr>
        <p:spPr>
          <a:xfrm>
            <a:off x="1331640" y="1556792"/>
            <a:ext cx="869149" cy="584775"/>
          </a:xfrm>
          <a:prstGeom prst="rect">
            <a:avLst/>
          </a:prstGeom>
          <a:noFill/>
        </p:spPr>
        <p:txBody>
          <a:bodyPr wrap="none" rtlCol="0">
            <a:spAutoFit/>
          </a:bodyPr>
          <a:lstStyle/>
          <a:p>
            <a:r>
              <a:rPr lang="en-US" altLang="zh-CN" sz="3200" dirty="0" smtClean="0"/>
              <a:t>CIE</a:t>
            </a:r>
            <a:endParaRPr lang="zh-CN" altLang="en-US" sz="3200" dirty="0"/>
          </a:p>
        </p:txBody>
      </p:sp>
    </p:spTree>
    <p:extLst>
      <p:ext uri="{BB962C8B-B14F-4D97-AF65-F5344CB8AC3E}">
        <p14:creationId xmlns:p14="http://schemas.microsoft.com/office/powerpoint/2010/main" val="2492543430"/>
      </p:ext>
    </p:extLst>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smtClean="0">
                <a:ea typeface="宋体" panose="02010600030101010101" pitchFamily="2" charset="-122"/>
              </a:rPr>
              <a:t>White balance by recognition</a:t>
            </a:r>
          </a:p>
        </p:txBody>
      </p:sp>
      <p:sp>
        <p:nvSpPr>
          <p:cNvPr id="53251" name="Rectangle 7"/>
          <p:cNvSpPr>
            <a:spLocks noGrp="1" noChangeArrowheads="1"/>
          </p:cNvSpPr>
          <p:nvPr>
            <p:ph type="body" idx="1"/>
          </p:nvPr>
        </p:nvSpPr>
        <p:spPr>
          <a:xfrm>
            <a:off x="4267200" y="914400"/>
            <a:ext cx="4648200" cy="5486400"/>
          </a:xfrm>
        </p:spPr>
        <p:txBody>
          <a:bodyPr/>
          <a:lstStyle/>
          <a:p>
            <a:pPr>
              <a:lnSpc>
                <a:spcPct val="90000"/>
              </a:lnSpc>
              <a:buFontTx/>
              <a:buChar char="•"/>
            </a:pPr>
            <a:r>
              <a:rPr lang="en-US" altLang="zh-CN" smtClean="0">
                <a:ea typeface="宋体" panose="02010600030101010101" pitchFamily="2" charset="-122"/>
              </a:rPr>
              <a:t>Key idea: For each of the semantic classes present in the image, compute the illuminant that transforms the pixels assigned to that class so that the average color of that class matches the average color of the same class in a database of “typical” images</a:t>
            </a:r>
          </a:p>
        </p:txBody>
      </p:sp>
      <p:graphicFrame>
        <p:nvGraphicFramePr>
          <p:cNvPr id="53252" name="Object 4"/>
          <p:cNvGraphicFramePr>
            <a:graphicFrameLocks noChangeAspect="1"/>
          </p:cNvGraphicFramePr>
          <p:nvPr>
            <p:ph idx="4294967295"/>
          </p:nvPr>
        </p:nvGraphicFramePr>
        <p:xfrm>
          <a:off x="0" y="914400"/>
          <a:ext cx="4179888" cy="5257800"/>
        </p:xfrm>
        <a:graphic>
          <a:graphicData uri="http://schemas.openxmlformats.org/presentationml/2006/ole">
            <mc:AlternateContent xmlns:mc="http://schemas.openxmlformats.org/markup-compatibility/2006">
              <mc:Choice xmlns:v="urn:schemas-microsoft-com:vml" Requires="v">
                <p:oleObj spid="_x0000_s271365" name="Image" r:id="rId4" imgW="4926984" imgH="6196825" progId="Photoshop.Image.10">
                  <p:embed/>
                </p:oleObj>
              </mc:Choice>
              <mc:Fallback>
                <p:oleObj name="Image" r:id="rId4" imgW="4926984" imgH="6196825" progId="Photoshop.Image.1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14400"/>
                        <a:ext cx="417988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253" name="Rectangle 6"/>
          <p:cNvSpPr>
            <a:spLocks noChangeArrowheads="1"/>
          </p:cNvSpPr>
          <p:nvPr/>
        </p:nvSpPr>
        <p:spPr bwMode="auto">
          <a:xfrm>
            <a:off x="533400" y="6245225"/>
            <a:ext cx="830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rPr>
              <a:t>J. Van de Weijer, C. Schmid and J. Verbeek, </a:t>
            </a:r>
            <a:r>
              <a:rPr lang="en-US" altLang="zh-CN" sz="1800">
                <a:ea typeface="宋体" panose="02010600030101010101" pitchFamily="2" charset="-122"/>
                <a:hlinkClick r:id="rId6"/>
              </a:rPr>
              <a:t>Using High-Level Visual Information for Color Constancy</a:t>
            </a:r>
            <a:r>
              <a:rPr lang="en-US" altLang="zh-CN" sz="1800">
                <a:ea typeface="宋体" panose="02010600030101010101" pitchFamily="2" charset="-122"/>
              </a:rPr>
              <a:t>, ICCV 2007.</a:t>
            </a:r>
          </a:p>
        </p:txBody>
      </p:sp>
      <p:sp>
        <p:nvSpPr>
          <p:cNvPr id="53254" name="灯片编号占位符 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2B58B567-96D1-44A7-B81D-D8A7F02F7DB1}" type="slidenum">
              <a:rPr lang="en-US" altLang="zh-CN" sz="1400">
                <a:latin typeface="Times New Roman" panose="02020603050405020304" pitchFamily="18" charset="0"/>
              </a:rPr>
              <a:pPr>
                <a:spcBef>
                  <a:spcPct val="0"/>
                </a:spcBef>
              </a:pPr>
              <a:t>140</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94009473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smtClean="0">
                <a:ea typeface="宋体" panose="02010600030101010101" pitchFamily="2" charset="-122"/>
              </a:rPr>
              <a:t>Uses of color in computer vision</a:t>
            </a:r>
          </a:p>
        </p:txBody>
      </p:sp>
      <p:sp>
        <p:nvSpPr>
          <p:cNvPr id="54275" name="Rectangle 3"/>
          <p:cNvSpPr>
            <a:spLocks noGrp="1" noChangeArrowheads="1"/>
          </p:cNvSpPr>
          <p:nvPr>
            <p:ph type="body" idx="1"/>
          </p:nvPr>
        </p:nvSpPr>
        <p:spPr/>
        <p:txBody>
          <a:bodyPr/>
          <a:lstStyle/>
          <a:p>
            <a:r>
              <a:rPr lang="en-US" altLang="zh-CN" smtClean="0">
                <a:ea typeface="宋体" panose="02010600030101010101" pitchFamily="2" charset="-122"/>
              </a:rPr>
              <a:t>Color histograms for indexing and retrieval</a:t>
            </a:r>
          </a:p>
        </p:txBody>
      </p:sp>
      <p:pic>
        <p:nvPicPr>
          <p:cNvPr id="542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0625" y="1600200"/>
            <a:ext cx="38131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90800"/>
            <a:ext cx="2395538"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3886200"/>
            <a:ext cx="23368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Rectangle 7"/>
          <p:cNvSpPr>
            <a:spLocks noChangeArrowheads="1"/>
          </p:cNvSpPr>
          <p:nvPr/>
        </p:nvSpPr>
        <p:spPr bwMode="auto">
          <a:xfrm>
            <a:off x="1343025" y="6324600"/>
            <a:ext cx="645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a:ea typeface="宋体" panose="02010600030101010101" pitchFamily="2" charset="-122"/>
              </a:rPr>
              <a:t>Swain and Ballard, </a:t>
            </a:r>
            <a:r>
              <a:rPr lang="en-US" altLang="zh-CN" sz="2400">
                <a:ea typeface="宋体" panose="02010600030101010101" pitchFamily="2" charset="-122"/>
                <a:hlinkClick r:id="rId6"/>
              </a:rPr>
              <a:t>Color Indexing</a:t>
            </a:r>
            <a:r>
              <a:rPr lang="en-US" altLang="zh-CN" sz="2400">
                <a:ea typeface="宋体" panose="02010600030101010101" pitchFamily="2" charset="-122"/>
              </a:rPr>
              <a:t>, IJCV 1991.</a:t>
            </a:r>
          </a:p>
        </p:txBody>
      </p:sp>
      <p:sp>
        <p:nvSpPr>
          <p:cNvPr id="54280" name="灯片编号占位符 7"/>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A816F656-1808-4E0F-A12F-50C05D3EB28D}" type="slidenum">
              <a:rPr lang="en-US" altLang="zh-CN" sz="1400">
                <a:latin typeface="Times New Roman" panose="02020603050405020304" pitchFamily="18" charset="0"/>
              </a:rPr>
              <a:pPr>
                <a:spcBef>
                  <a:spcPct val="0"/>
                </a:spcBef>
              </a:pPr>
              <a:t>141</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52596916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zh-CN" smtClean="0">
                <a:ea typeface="宋体" panose="02010600030101010101" pitchFamily="2" charset="-122"/>
              </a:rPr>
              <a:t>Uses of color in computer vision</a:t>
            </a:r>
          </a:p>
        </p:txBody>
      </p:sp>
      <p:sp>
        <p:nvSpPr>
          <p:cNvPr id="55299" name="Rectangle 3"/>
          <p:cNvSpPr>
            <a:spLocks noGrp="1" noChangeArrowheads="1"/>
          </p:cNvSpPr>
          <p:nvPr>
            <p:ph type="body" idx="1"/>
          </p:nvPr>
        </p:nvSpPr>
        <p:spPr/>
        <p:txBody>
          <a:bodyPr/>
          <a:lstStyle/>
          <a:p>
            <a:r>
              <a:rPr lang="en-US" altLang="zh-CN" smtClean="0">
                <a:ea typeface="宋体" panose="02010600030101010101" pitchFamily="2" charset="-122"/>
              </a:rPr>
              <a:t>Skin detection</a:t>
            </a:r>
          </a:p>
        </p:txBody>
      </p:sp>
      <p:sp>
        <p:nvSpPr>
          <p:cNvPr id="55300" name="Rectangle 4"/>
          <p:cNvSpPr>
            <a:spLocks noChangeArrowheads="1"/>
          </p:cNvSpPr>
          <p:nvPr/>
        </p:nvSpPr>
        <p:spPr bwMode="auto">
          <a:xfrm>
            <a:off x="914400" y="5959475"/>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a:ea typeface="宋体" panose="02010600030101010101" pitchFamily="2" charset="-122"/>
              </a:rPr>
              <a:t>M. Jones and J. Rehg, </a:t>
            </a:r>
            <a:r>
              <a:rPr lang="en-US" altLang="zh-CN" sz="2400">
                <a:ea typeface="宋体" panose="02010600030101010101" pitchFamily="2" charset="-122"/>
                <a:hlinkClick r:id="rId3"/>
              </a:rPr>
              <a:t>Statistical Color Models with Application to Skin Detection</a:t>
            </a:r>
            <a:r>
              <a:rPr lang="en-US" altLang="zh-CN" sz="2400">
                <a:ea typeface="宋体" panose="02010600030101010101" pitchFamily="2" charset="-122"/>
              </a:rPr>
              <a:t>, IJCV 2002.</a:t>
            </a:r>
          </a:p>
        </p:txBody>
      </p:sp>
      <p:pic>
        <p:nvPicPr>
          <p:cNvPr id="553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1447800"/>
            <a:ext cx="4668837"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灯片编号占位符 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FCB48941-FE59-4BBF-AE6B-F99BBC982408}" type="slidenum">
              <a:rPr lang="en-US" altLang="zh-CN" sz="1400">
                <a:latin typeface="Times New Roman" panose="02020603050405020304" pitchFamily="18" charset="0"/>
              </a:rPr>
              <a:pPr>
                <a:spcBef>
                  <a:spcPct val="0"/>
                </a:spcBef>
              </a:pPr>
              <a:t>142</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84450321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zh-CN" smtClean="0">
                <a:ea typeface="宋体" panose="02010600030101010101" pitchFamily="2" charset="-122"/>
              </a:rPr>
              <a:t>Uses of color in computer vision</a:t>
            </a:r>
          </a:p>
        </p:txBody>
      </p:sp>
      <p:sp>
        <p:nvSpPr>
          <p:cNvPr id="56323" name="Rectangle 3"/>
          <p:cNvSpPr>
            <a:spLocks noGrp="1" noChangeArrowheads="1"/>
          </p:cNvSpPr>
          <p:nvPr>
            <p:ph type="body" idx="1"/>
          </p:nvPr>
        </p:nvSpPr>
        <p:spPr/>
        <p:txBody>
          <a:bodyPr/>
          <a:lstStyle/>
          <a:p>
            <a:r>
              <a:rPr lang="en-US" altLang="zh-CN" smtClean="0">
                <a:ea typeface="宋体" panose="02010600030101010101" pitchFamily="2" charset="-122"/>
              </a:rPr>
              <a:t>Image segmentation and retrieval</a:t>
            </a:r>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447800"/>
            <a:ext cx="4308475" cy="41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Rectangle 5"/>
          <p:cNvSpPr>
            <a:spLocks noChangeArrowheads="1"/>
          </p:cNvSpPr>
          <p:nvPr/>
        </p:nvSpPr>
        <p:spPr bwMode="auto">
          <a:xfrm>
            <a:off x="152400" y="5713413"/>
            <a:ext cx="88392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200">
                <a:ea typeface="宋体" panose="02010600030101010101" pitchFamily="2" charset="-122"/>
              </a:rPr>
              <a:t>C. Carson, S. Belongie, H. Greenspan, and Ji. Malik, Blobworld: Image segmentation using Expectation-Maximization and its application to image querying, ICVIS 1999.</a:t>
            </a:r>
          </a:p>
        </p:txBody>
      </p:sp>
      <p:sp>
        <p:nvSpPr>
          <p:cNvPr id="56326" name="灯片编号占位符 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C11FAEBA-C120-4810-A167-E466AE463641}" type="slidenum">
              <a:rPr lang="en-US" altLang="zh-CN" sz="1400">
                <a:latin typeface="Times New Roman" panose="02020603050405020304" pitchFamily="18" charset="0"/>
              </a:rPr>
              <a:pPr>
                <a:spcBef>
                  <a:spcPct val="0"/>
                </a:spcBef>
              </a:pPr>
              <a:t>143</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14555864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smtClean="0">
                <a:ea typeface="宋体" panose="02010600030101010101" pitchFamily="2" charset="-122"/>
              </a:rPr>
              <a:t>Uses of color in computer vision</a:t>
            </a:r>
          </a:p>
        </p:txBody>
      </p:sp>
      <p:sp>
        <p:nvSpPr>
          <p:cNvPr id="57347" name="Rectangle 3"/>
          <p:cNvSpPr>
            <a:spLocks noGrp="1" noChangeArrowheads="1"/>
          </p:cNvSpPr>
          <p:nvPr>
            <p:ph type="body" idx="1"/>
          </p:nvPr>
        </p:nvSpPr>
        <p:spPr/>
        <p:txBody>
          <a:bodyPr/>
          <a:lstStyle/>
          <a:p>
            <a:r>
              <a:rPr lang="en-US" altLang="zh-CN" smtClean="0">
                <a:ea typeface="宋体" panose="02010600030101010101" pitchFamily="2" charset="-122"/>
              </a:rPr>
              <a:t>Robot soccer</a:t>
            </a:r>
          </a:p>
        </p:txBody>
      </p:sp>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828800"/>
            <a:ext cx="2743200"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828800"/>
            <a:ext cx="2743200"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Rectangle 6"/>
          <p:cNvSpPr>
            <a:spLocks noChangeArrowheads="1"/>
          </p:cNvSpPr>
          <p:nvPr/>
        </p:nvSpPr>
        <p:spPr bwMode="auto">
          <a:xfrm>
            <a:off x="685800" y="4210050"/>
            <a:ext cx="77724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a:ea typeface="宋体" panose="02010600030101010101" pitchFamily="2" charset="-122"/>
              </a:rPr>
              <a:t>M. Sridharan and P. Stone, </a:t>
            </a:r>
            <a:r>
              <a:rPr lang="en-US" altLang="zh-CN" sz="2400">
                <a:ea typeface="宋体" panose="02010600030101010101" pitchFamily="2" charset="-122"/>
                <a:hlinkClick r:id="rId5"/>
              </a:rPr>
              <a:t>Towards Eliminating Manual Color Calibration at RoboCup</a:t>
            </a:r>
            <a:r>
              <a:rPr lang="en-US" altLang="zh-CN" sz="2400">
                <a:ea typeface="宋体" panose="02010600030101010101" pitchFamily="2" charset="-122"/>
              </a:rPr>
              <a:t>.</a:t>
            </a:r>
            <a:r>
              <a:rPr lang="en-US" altLang="zh-CN" sz="2400" b="1">
                <a:ea typeface="宋体" panose="02010600030101010101" pitchFamily="2" charset="-122"/>
              </a:rPr>
              <a:t> </a:t>
            </a:r>
            <a:r>
              <a:rPr lang="en-US" altLang="zh-CN" sz="2400">
                <a:ea typeface="宋体" panose="02010600030101010101" pitchFamily="2" charset="-122"/>
              </a:rPr>
              <a:t>RoboCup-2005: Robot Soccer World Cup IX, Springer Verlag, 2006</a:t>
            </a:r>
          </a:p>
        </p:txBody>
      </p:sp>
      <p:sp>
        <p:nvSpPr>
          <p:cNvPr id="57351" name="Rectangle 7"/>
          <p:cNvSpPr>
            <a:spLocks noChangeArrowheads="1"/>
          </p:cNvSpPr>
          <p:nvPr/>
        </p:nvSpPr>
        <p:spPr bwMode="auto">
          <a:xfrm>
            <a:off x="7324725" y="6553200"/>
            <a:ext cx="1800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K. Grauman</a:t>
            </a:r>
          </a:p>
        </p:txBody>
      </p:sp>
      <p:sp>
        <p:nvSpPr>
          <p:cNvPr id="57352" name="灯片编号占位符 7"/>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4EC50CD2-2CDD-468F-B4D6-4955DC5B6CC7}" type="slidenum">
              <a:rPr lang="en-US" altLang="zh-CN" sz="1400">
                <a:latin typeface="Times New Roman" panose="02020603050405020304" pitchFamily="18" charset="0"/>
              </a:rPr>
              <a:pPr>
                <a:spcBef>
                  <a:spcPct val="0"/>
                </a:spcBef>
              </a:pPr>
              <a:t>144</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63926969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smtClean="0">
                <a:ea typeface="宋体" panose="02010600030101010101" pitchFamily="2" charset="-122"/>
              </a:rPr>
              <a:t>Uses of color in computer vision</a:t>
            </a:r>
          </a:p>
        </p:txBody>
      </p:sp>
      <p:sp>
        <p:nvSpPr>
          <p:cNvPr id="58371" name="Rectangle 3"/>
          <p:cNvSpPr>
            <a:spLocks noGrp="1" noChangeArrowheads="1"/>
          </p:cNvSpPr>
          <p:nvPr>
            <p:ph type="body" idx="1"/>
          </p:nvPr>
        </p:nvSpPr>
        <p:spPr/>
        <p:txBody>
          <a:bodyPr/>
          <a:lstStyle/>
          <a:p>
            <a:r>
              <a:rPr lang="en-US" altLang="zh-CN" smtClean="0">
                <a:ea typeface="宋体" panose="02010600030101010101" pitchFamily="2" charset="-122"/>
              </a:rPr>
              <a:t>Building appearance models for tracking</a:t>
            </a:r>
          </a:p>
        </p:txBody>
      </p:sp>
      <p:pic>
        <p:nvPicPr>
          <p:cNvPr id="583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447800"/>
            <a:ext cx="6934200"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857625"/>
            <a:ext cx="6629400"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Rectangle 8"/>
          <p:cNvSpPr>
            <a:spLocks noChangeArrowheads="1"/>
          </p:cNvSpPr>
          <p:nvPr/>
        </p:nvSpPr>
        <p:spPr bwMode="auto">
          <a:xfrm>
            <a:off x="0" y="6126163"/>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1800">
                <a:ea typeface="宋体" panose="02010600030101010101" pitchFamily="2" charset="-122"/>
              </a:rPr>
              <a:t>D. Ramanan, D. Forsyth, and A. Zisserman. </a:t>
            </a:r>
            <a:r>
              <a:rPr lang="en-US" altLang="zh-CN" sz="1800">
                <a:ea typeface="宋体" panose="02010600030101010101" pitchFamily="2" charset="-122"/>
                <a:hlinkClick r:id="rId5"/>
              </a:rPr>
              <a:t>Tracking People by Learning their Appearance</a:t>
            </a:r>
            <a:r>
              <a:rPr lang="en-US" altLang="zh-CN" sz="1800">
                <a:ea typeface="宋体" panose="02010600030101010101" pitchFamily="2" charset="-122"/>
              </a:rPr>
              <a:t>. PAMI 2007.</a:t>
            </a:r>
          </a:p>
        </p:txBody>
      </p:sp>
      <p:sp>
        <p:nvSpPr>
          <p:cNvPr id="58375" name="灯片编号占位符 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AFF03C31-6DE1-47CA-A893-07777EFBF173}" type="slidenum">
              <a:rPr lang="en-US" altLang="zh-CN" sz="1400">
                <a:latin typeface="Times New Roman" panose="02020603050405020304" pitchFamily="18" charset="0"/>
              </a:rPr>
              <a:pPr>
                <a:spcBef>
                  <a:spcPct val="0"/>
                </a:spcBef>
              </a:pPr>
              <a:t>145</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85554520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smtClean="0">
                <a:ea typeface="宋体" panose="02010600030101010101" pitchFamily="2" charset="-122"/>
              </a:rPr>
              <a:t>Uses of color in computer vision</a:t>
            </a:r>
          </a:p>
        </p:txBody>
      </p:sp>
      <p:sp>
        <p:nvSpPr>
          <p:cNvPr id="59395" name="Rectangle 3"/>
          <p:cNvSpPr>
            <a:spLocks noGrp="1" noChangeArrowheads="1"/>
          </p:cNvSpPr>
          <p:nvPr>
            <p:ph type="body" idx="1"/>
          </p:nvPr>
        </p:nvSpPr>
        <p:spPr/>
        <p:txBody>
          <a:bodyPr/>
          <a:lstStyle/>
          <a:p>
            <a:r>
              <a:rPr lang="en-US" altLang="zh-CN" smtClean="0">
                <a:ea typeface="宋体" panose="02010600030101010101" pitchFamily="2" charset="-122"/>
              </a:rPr>
              <a:t>Judging visual realism</a:t>
            </a:r>
          </a:p>
        </p:txBody>
      </p:sp>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240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352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15240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352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15240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33528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2" name="Rectangle 10"/>
          <p:cNvSpPr>
            <a:spLocks noChangeArrowheads="1"/>
          </p:cNvSpPr>
          <p:nvPr/>
        </p:nvSpPr>
        <p:spPr bwMode="auto">
          <a:xfrm>
            <a:off x="457200" y="5410200"/>
            <a:ext cx="7645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a:ea typeface="宋体" panose="02010600030101010101" pitchFamily="2" charset="-122"/>
              </a:rPr>
              <a:t>J.-F. Lalonde and A. Efros. </a:t>
            </a:r>
            <a:r>
              <a:rPr lang="en-US" altLang="zh-CN" sz="2400">
                <a:ea typeface="宋体" panose="02010600030101010101" pitchFamily="2" charset="-122"/>
                <a:hlinkClick r:id="rId9"/>
              </a:rPr>
              <a:t>Using Color Compatibility for Assessing Image Realism</a:t>
            </a:r>
            <a:r>
              <a:rPr lang="en-US" altLang="zh-CN" sz="2400">
                <a:ea typeface="宋体" panose="02010600030101010101" pitchFamily="2" charset="-122"/>
              </a:rPr>
              <a:t>. ICCV 2007.</a:t>
            </a:r>
          </a:p>
        </p:txBody>
      </p:sp>
      <p:sp>
        <p:nvSpPr>
          <p:cNvPr id="59403" name="灯片编号占位符 10"/>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B7A59AC4-5F3D-44EF-95D0-4D2ADE37BE91}" type="slidenum">
              <a:rPr lang="en-US" altLang="zh-CN" sz="1400">
                <a:latin typeface="Times New Roman" panose="02020603050405020304" pitchFamily="18" charset="0"/>
              </a:rPr>
              <a:pPr>
                <a:spcBef>
                  <a:spcPct val="0"/>
                </a:spcBef>
              </a:pPr>
              <a:t>146</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7520145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3" name="Rectangle 3"/>
          <p:cNvSpPr>
            <a:spLocks noGrp="1" noChangeArrowheads="1"/>
          </p:cNvSpPr>
          <p:nvPr>
            <p:ph idx="1"/>
          </p:nvPr>
        </p:nvSpPr>
        <p:spPr>
          <a:xfrm>
            <a:off x="674687" y="1052736"/>
            <a:ext cx="7772400" cy="4896544"/>
          </a:xfrm>
          <a:noFill/>
          <a:ln/>
        </p:spPr>
        <p:txBody>
          <a:bodyPr/>
          <a:lstStyle/>
          <a:p>
            <a:r>
              <a:rPr lang="en-US" altLang="zh-CN" dirty="0">
                <a:solidFill>
                  <a:srgbClr val="00B050"/>
                </a:solidFill>
              </a:rPr>
              <a:t>Review:</a:t>
            </a:r>
          </a:p>
          <a:p>
            <a:pPr lvl="1"/>
            <a:r>
              <a:rPr lang="en-US" altLang="zh-CN" dirty="0" smtClean="0">
                <a:solidFill>
                  <a:srgbClr val="00B050"/>
                </a:solidFill>
              </a:rPr>
              <a:t>RGB &lt;-&gt; HIS</a:t>
            </a:r>
          </a:p>
          <a:p>
            <a:pPr lvl="1"/>
            <a:r>
              <a:rPr lang="en-US" altLang="zh-CN" dirty="0">
                <a:solidFill>
                  <a:srgbClr val="00B050"/>
                </a:solidFill>
              </a:rPr>
              <a:t>Color split &amp; </a:t>
            </a:r>
            <a:r>
              <a:rPr lang="en-US" altLang="zh-CN" dirty="0" smtClean="0">
                <a:solidFill>
                  <a:srgbClr val="00B050"/>
                </a:solidFill>
              </a:rPr>
              <a:t>merge</a:t>
            </a:r>
          </a:p>
          <a:p>
            <a:pPr lvl="1"/>
            <a:r>
              <a:rPr lang="en-US" altLang="zh-CN" dirty="0" smtClean="0">
                <a:solidFill>
                  <a:srgbClr val="00B050"/>
                </a:solidFill>
              </a:rPr>
              <a:t>Color image adjust</a:t>
            </a:r>
          </a:p>
          <a:p>
            <a:r>
              <a:rPr lang="en-US" altLang="zh-CN" dirty="0" smtClean="0">
                <a:solidFill>
                  <a:srgbClr val="00B050"/>
                </a:solidFill>
              </a:rPr>
              <a:t>Paper  Reading</a:t>
            </a:r>
            <a:endParaRPr lang="en-US" altLang="zh-CN" dirty="0">
              <a:solidFill>
                <a:srgbClr val="00B050"/>
              </a:solidFill>
            </a:endParaRPr>
          </a:p>
          <a:p>
            <a:pPr lvl="1"/>
            <a:r>
              <a:rPr lang="en-US" altLang="zh-CN" dirty="0" err="1" smtClean="0">
                <a:solidFill>
                  <a:srgbClr val="00B050"/>
                </a:solidFill>
              </a:rPr>
              <a:t>Keyords</a:t>
            </a:r>
            <a:r>
              <a:rPr lang="en-US" altLang="zh-CN" dirty="0" smtClean="0">
                <a:solidFill>
                  <a:srgbClr val="00B050"/>
                </a:solidFill>
              </a:rPr>
              <a:t>: CNN, image </a:t>
            </a:r>
            <a:r>
              <a:rPr lang="en-US" altLang="zh-CN" dirty="0" err="1" smtClean="0">
                <a:solidFill>
                  <a:srgbClr val="00B050"/>
                </a:solidFill>
              </a:rPr>
              <a:t>processings</a:t>
            </a:r>
            <a:r>
              <a:rPr lang="en-US" altLang="zh-CN" dirty="0" smtClean="0">
                <a:solidFill>
                  <a:srgbClr val="00B050"/>
                </a:solidFill>
              </a:rPr>
              <a:t>, i.e.</a:t>
            </a:r>
          </a:p>
          <a:p>
            <a:pPr lvl="2"/>
            <a:r>
              <a:rPr lang="en-US" altLang="zh-CN" dirty="0">
                <a:solidFill>
                  <a:srgbClr val="00B050"/>
                </a:solidFill>
              </a:rPr>
              <a:t>CNN based image classification</a:t>
            </a:r>
          </a:p>
          <a:p>
            <a:pPr lvl="2"/>
            <a:r>
              <a:rPr lang="en-US" altLang="zh-CN" dirty="0">
                <a:solidFill>
                  <a:srgbClr val="00B050"/>
                </a:solidFill>
              </a:rPr>
              <a:t>CNN based image segmentation </a:t>
            </a:r>
          </a:p>
          <a:p>
            <a:pPr lvl="1"/>
            <a:r>
              <a:rPr lang="en-US" altLang="zh-CN" dirty="0" smtClean="0">
                <a:solidFill>
                  <a:srgbClr val="00B050"/>
                </a:solidFill>
              </a:rPr>
              <a:t>Deadline</a:t>
            </a:r>
            <a:r>
              <a:rPr lang="en-US" altLang="zh-CN" dirty="0">
                <a:solidFill>
                  <a:srgbClr val="00B050"/>
                </a:solidFill>
              </a:rPr>
              <a:t>: </a:t>
            </a:r>
            <a:endParaRPr lang="en-US" altLang="zh-CN" dirty="0" smtClean="0">
              <a:solidFill>
                <a:srgbClr val="00B050"/>
              </a:solidFill>
            </a:endParaRPr>
          </a:p>
          <a:p>
            <a:pPr lvl="2"/>
            <a:r>
              <a:rPr lang="en-US" altLang="zh-CN" dirty="0" smtClean="0">
                <a:solidFill>
                  <a:srgbClr val="00B050"/>
                </a:solidFill>
              </a:rPr>
              <a:t>9/30 </a:t>
            </a:r>
            <a:r>
              <a:rPr lang="en-US" altLang="zh-CN" dirty="0">
                <a:solidFill>
                  <a:srgbClr val="00B050"/>
                </a:solidFill>
              </a:rPr>
              <a:t>(paper selection </a:t>
            </a:r>
            <a:r>
              <a:rPr lang="en-US" altLang="zh-CN" dirty="0" smtClean="0">
                <a:solidFill>
                  <a:srgbClr val="00B050"/>
                </a:solidFill>
              </a:rPr>
              <a:t>)</a:t>
            </a:r>
          </a:p>
          <a:p>
            <a:pPr lvl="2"/>
            <a:r>
              <a:rPr lang="en-US" altLang="zh-CN" dirty="0" smtClean="0">
                <a:solidFill>
                  <a:srgbClr val="00B050"/>
                </a:solidFill>
              </a:rPr>
              <a:t>10/12 presentation</a:t>
            </a:r>
          </a:p>
          <a:p>
            <a:pPr lvl="1">
              <a:buFont typeface="Arial" panose="020B0604020202020204" pitchFamily="34" charset="0"/>
              <a:buChar char="•"/>
            </a:pPr>
            <a:endParaRPr lang="en-US" altLang="zh-CN" dirty="0" smtClean="0">
              <a:solidFill>
                <a:srgbClr val="00B050"/>
              </a:solidFill>
            </a:endParaRPr>
          </a:p>
          <a:p>
            <a:pPr marL="0" indent="0">
              <a:buNone/>
            </a:pPr>
            <a:r>
              <a:rPr lang="en-US" altLang="zh-CN" dirty="0" smtClean="0">
                <a:solidFill>
                  <a:srgbClr val="00B050"/>
                </a:solidFill>
              </a:rPr>
              <a:t>   </a:t>
            </a:r>
            <a:endParaRPr lang="en-US" altLang="zh-CN" dirty="0">
              <a:solidFill>
                <a:srgbClr val="00B050"/>
              </a:solidFill>
            </a:endParaRPr>
          </a:p>
        </p:txBody>
      </p:sp>
      <p:sp>
        <p:nvSpPr>
          <p:cNvPr id="496642" name="Rectangle 2"/>
          <p:cNvSpPr>
            <a:spLocks noChangeArrowheads="1"/>
          </p:cNvSpPr>
          <p:nvPr/>
        </p:nvSpPr>
        <p:spPr bwMode="auto">
          <a:xfrm>
            <a:off x="0" y="116632"/>
            <a:ext cx="9121775" cy="762000"/>
          </a:xfrm>
          <a:prstGeom prst="rect">
            <a:avLst/>
          </a:prstGeom>
          <a:noFill/>
          <a:ln w="12700">
            <a:noFill/>
            <a:miter lim="800000"/>
            <a:headEnd/>
            <a:tailEnd/>
          </a:ln>
          <a:effectLst/>
        </p:spPr>
        <p:txBody>
          <a:bodyPr lIns="90487" tIns="44450" rIns="90487" bIns="44450" anchor="b"/>
          <a:lstStyle/>
          <a:p>
            <a:pPr algn="ctr" eaLnBrk="0" hangingPunct="0">
              <a:spcBef>
                <a:spcPct val="0"/>
              </a:spcBef>
            </a:pPr>
            <a:r>
              <a:rPr lang="en-US" altLang="zh-CN" sz="3200" b="1" dirty="0" smtClean="0">
                <a:solidFill>
                  <a:srgbClr val="00B0F0"/>
                </a:solidFill>
              </a:rPr>
              <a:t>Homework</a:t>
            </a:r>
            <a:endParaRPr lang="en-US" altLang="zh-CN" sz="3200" b="1" dirty="0">
              <a:solidFill>
                <a:srgbClr val="00B0F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4294967295"/>
          </p:nvPr>
        </p:nvSpPr>
        <p:spPr>
          <a:xfrm>
            <a:off x="0" y="6488113"/>
            <a:ext cx="492125" cy="369887"/>
          </a:xfrm>
          <a:prstGeom prst="rect">
            <a:avLst/>
          </a:prstGeom>
        </p:spPr>
        <p:txBody>
          <a:bodyPr/>
          <a:lstStyle/>
          <a:p>
            <a:pPr>
              <a:defRPr/>
            </a:pPr>
            <a:fld id="{4D4FB406-BCF8-41E5-8239-41DD941F320D}" type="slidenum">
              <a:rPr lang="en-US" altLang="zh-CN"/>
              <a:pPr>
                <a:defRPr/>
              </a:pPr>
              <a:t>15</a:t>
            </a:fld>
            <a:endParaRPr lang="en-US" altLang="zh-CN"/>
          </a:p>
        </p:txBody>
      </p:sp>
      <p:sp>
        <p:nvSpPr>
          <p:cNvPr id="57348" name="Text Box 3"/>
          <p:cNvSpPr txBox="1">
            <a:spLocks noChangeArrowheads="1"/>
          </p:cNvSpPr>
          <p:nvPr/>
        </p:nvSpPr>
        <p:spPr bwMode="auto">
          <a:xfrm>
            <a:off x="5562600" y="609600"/>
            <a:ext cx="3581400" cy="3693319"/>
          </a:xfrm>
          <a:prstGeom prst="rect">
            <a:avLst/>
          </a:prstGeom>
          <a:noFill/>
          <a:ln w="9525">
            <a:noFill/>
            <a:miter lim="800000"/>
            <a:headEnd/>
            <a:tailEnd/>
          </a:ln>
        </p:spPr>
        <p:txBody>
          <a:bodyPr>
            <a:spAutoFit/>
          </a:bodyPr>
          <a:lstStyle/>
          <a:p>
            <a:pPr eaLnBrk="0" hangingPunct="0"/>
            <a:r>
              <a:rPr lang="en-US" altLang="zh-CN" b="0" dirty="0">
                <a:latin typeface="Times" pitchFamily="18" charset="0"/>
                <a:ea typeface="宋体" pitchFamily="2" charset="-122"/>
              </a:rPr>
              <a:t>A qualitative rendering of the CIE (</a:t>
            </a:r>
            <a:r>
              <a:rPr lang="en-US" altLang="zh-CN" b="0" dirty="0" err="1">
                <a:latin typeface="Times" pitchFamily="18" charset="0"/>
                <a:ea typeface="宋体" pitchFamily="2" charset="-122"/>
              </a:rPr>
              <a:t>x,y</a:t>
            </a:r>
            <a:r>
              <a:rPr lang="en-US" altLang="zh-CN" b="0" dirty="0">
                <a:latin typeface="Times" pitchFamily="18" charset="0"/>
                <a:ea typeface="宋体" pitchFamily="2" charset="-122"/>
              </a:rPr>
              <a:t>) space. The blobby region represents visible colors.  There are sets of (x, y) coordinates that don’t represent real colors, because the primaries are not real lights (so that the color matching functions could be positive everywhere</a:t>
            </a:r>
            <a:r>
              <a:rPr lang="en-US" altLang="zh-CN" b="0" dirty="0" smtClean="0">
                <a:latin typeface="Times" pitchFamily="18" charset="0"/>
                <a:ea typeface="宋体" pitchFamily="2" charset="-122"/>
              </a:rPr>
              <a:t>).</a:t>
            </a:r>
          </a:p>
          <a:p>
            <a:pPr eaLnBrk="0" hangingPunct="0"/>
            <a:endParaRPr lang="en-US" altLang="zh-CN" dirty="0" smtClean="0">
              <a:latin typeface="Times" pitchFamily="18" charset="0"/>
              <a:ea typeface="宋体" pitchFamily="2" charset="-122"/>
            </a:endParaRPr>
          </a:p>
          <a:p>
            <a:pPr eaLnBrk="0" hangingPunct="0"/>
            <a:r>
              <a:rPr lang="en-US" altLang="zh-CN" dirty="0" smtClean="0">
                <a:ea typeface="宋体" pitchFamily="2" charset="-122"/>
              </a:rPr>
              <a:t>White is in the center, with saturation increasing towards the boundary</a:t>
            </a:r>
          </a:p>
          <a:p>
            <a:pPr eaLnBrk="0" hangingPunct="0"/>
            <a:endParaRPr lang="en-US" altLang="zh-CN" b="0" dirty="0">
              <a:latin typeface="Times" pitchFamily="18" charset="0"/>
              <a:ea typeface="宋体" pitchFamily="2" charset="-122"/>
            </a:endParaRPr>
          </a:p>
        </p:txBody>
      </p:sp>
      <p:graphicFrame>
        <p:nvGraphicFramePr>
          <p:cNvPr id="5" name="Object 10"/>
          <p:cNvGraphicFramePr>
            <a:graphicFrameLocks noChangeAspect="1"/>
          </p:cNvGraphicFramePr>
          <p:nvPr>
            <p:extLst/>
          </p:nvPr>
        </p:nvGraphicFramePr>
        <p:xfrm>
          <a:off x="827584" y="980728"/>
          <a:ext cx="4464496" cy="5016026"/>
        </p:xfrm>
        <a:graphic>
          <a:graphicData uri="http://schemas.openxmlformats.org/presentationml/2006/ole">
            <mc:AlternateContent xmlns:mc="http://schemas.openxmlformats.org/markup-compatibility/2006">
              <mc:Choice xmlns:v="urn:schemas-microsoft-com:vml" Requires="v">
                <p:oleObj spid="_x0000_s272388" name="Image" r:id="rId4" imgW="4012698" imgH="4507937" progId="Photoshop.Image.10">
                  <p:embed/>
                </p:oleObj>
              </mc:Choice>
              <mc:Fallback>
                <p:oleObj name="Image" r:id="rId4" imgW="4012698" imgH="4507937" progId="Photoshop.Image.1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980728"/>
                        <a:ext cx="4464496" cy="501602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8639331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4294967295"/>
          </p:nvPr>
        </p:nvSpPr>
        <p:spPr>
          <a:xfrm>
            <a:off x="0" y="6488113"/>
            <a:ext cx="492125" cy="369887"/>
          </a:xfrm>
          <a:prstGeom prst="rect">
            <a:avLst/>
          </a:prstGeom>
        </p:spPr>
        <p:txBody>
          <a:bodyPr/>
          <a:lstStyle/>
          <a:p>
            <a:pPr>
              <a:defRPr/>
            </a:pPr>
            <a:fld id="{4D4FB406-BCF8-41E5-8239-41DD941F320D}" type="slidenum">
              <a:rPr lang="en-US" altLang="zh-CN"/>
              <a:pPr>
                <a:defRPr/>
              </a:pPr>
              <a:t>16</a:t>
            </a:fld>
            <a:endParaRPr lang="en-US" altLang="zh-CN"/>
          </a:p>
        </p:txBody>
      </p:sp>
      <p:sp>
        <p:nvSpPr>
          <p:cNvPr id="57348" name="Text Box 3"/>
          <p:cNvSpPr txBox="1">
            <a:spLocks noChangeArrowheads="1"/>
          </p:cNvSpPr>
          <p:nvPr/>
        </p:nvSpPr>
        <p:spPr bwMode="auto">
          <a:xfrm>
            <a:off x="5562600" y="609600"/>
            <a:ext cx="3581400" cy="3693319"/>
          </a:xfrm>
          <a:prstGeom prst="rect">
            <a:avLst/>
          </a:prstGeom>
          <a:noFill/>
          <a:ln w="9525">
            <a:noFill/>
            <a:miter lim="800000"/>
            <a:headEnd/>
            <a:tailEnd/>
          </a:ln>
        </p:spPr>
        <p:txBody>
          <a:bodyPr>
            <a:spAutoFit/>
          </a:bodyPr>
          <a:lstStyle/>
          <a:p>
            <a:pPr eaLnBrk="0" hangingPunct="0"/>
            <a:r>
              <a:rPr lang="en-US" altLang="zh-CN" b="0" dirty="0">
                <a:latin typeface="Times" pitchFamily="18" charset="0"/>
                <a:ea typeface="宋体" pitchFamily="2" charset="-122"/>
              </a:rPr>
              <a:t>A qualitative rendering of the CIE (</a:t>
            </a:r>
            <a:r>
              <a:rPr lang="en-US" altLang="zh-CN" b="0" dirty="0" err="1">
                <a:latin typeface="Times" pitchFamily="18" charset="0"/>
                <a:ea typeface="宋体" pitchFamily="2" charset="-122"/>
              </a:rPr>
              <a:t>x,y</a:t>
            </a:r>
            <a:r>
              <a:rPr lang="en-US" altLang="zh-CN" b="0" dirty="0">
                <a:latin typeface="Times" pitchFamily="18" charset="0"/>
                <a:ea typeface="宋体" pitchFamily="2" charset="-122"/>
              </a:rPr>
              <a:t>) space. The blobby region represents visible colors.  There are sets of (x, y) coordinates that don’t represent real colors, because the primaries are not real lights (so that the color matching functions could be positive everywhere</a:t>
            </a:r>
            <a:r>
              <a:rPr lang="en-US" altLang="zh-CN" b="0" dirty="0" smtClean="0">
                <a:latin typeface="Times" pitchFamily="18" charset="0"/>
                <a:ea typeface="宋体" pitchFamily="2" charset="-122"/>
              </a:rPr>
              <a:t>).</a:t>
            </a:r>
          </a:p>
          <a:p>
            <a:pPr eaLnBrk="0" hangingPunct="0"/>
            <a:endParaRPr lang="en-US" altLang="zh-CN" dirty="0" smtClean="0">
              <a:latin typeface="Times" pitchFamily="18" charset="0"/>
              <a:ea typeface="宋体" pitchFamily="2" charset="-122"/>
            </a:endParaRPr>
          </a:p>
          <a:p>
            <a:pPr eaLnBrk="0" hangingPunct="0"/>
            <a:r>
              <a:rPr lang="en-US" altLang="zh-CN" dirty="0" smtClean="0">
                <a:ea typeface="宋体" pitchFamily="2" charset="-122"/>
              </a:rPr>
              <a:t>White is in the center, with saturation increasing towards the boundary</a:t>
            </a:r>
          </a:p>
          <a:p>
            <a:pPr eaLnBrk="0" hangingPunct="0"/>
            <a:endParaRPr lang="en-US" altLang="zh-CN" b="0" dirty="0">
              <a:latin typeface="Times" pitchFamily="18" charset="0"/>
              <a:ea typeface="宋体" pitchFamily="2" charset="-122"/>
            </a:endParaRPr>
          </a:p>
        </p:txBody>
      </p:sp>
      <p:graphicFrame>
        <p:nvGraphicFramePr>
          <p:cNvPr id="5" name="Object 10"/>
          <p:cNvGraphicFramePr>
            <a:graphicFrameLocks noChangeAspect="1"/>
          </p:cNvGraphicFramePr>
          <p:nvPr>
            <p:extLst/>
          </p:nvPr>
        </p:nvGraphicFramePr>
        <p:xfrm>
          <a:off x="827584" y="980728"/>
          <a:ext cx="4464496" cy="5016026"/>
        </p:xfrm>
        <a:graphic>
          <a:graphicData uri="http://schemas.openxmlformats.org/presentationml/2006/ole">
            <mc:AlternateContent xmlns:mc="http://schemas.openxmlformats.org/markup-compatibility/2006">
              <mc:Choice xmlns:v="urn:schemas-microsoft-com:vml" Requires="v">
                <p:oleObj spid="_x0000_s273411" name="Image" r:id="rId4" imgW="4012698" imgH="4507937" progId="Photoshop.Image.10">
                  <p:embed/>
                </p:oleObj>
              </mc:Choice>
              <mc:Fallback>
                <p:oleObj name="Image" r:id="rId4" imgW="4012698" imgH="4507937" progId="Photoshop.Image.1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980728"/>
                        <a:ext cx="4464496" cy="501602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4589919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mtClean="0">
                <a:ea typeface="宋体" panose="02010600030101010101" pitchFamily="2" charset="-122"/>
              </a:rPr>
              <a:t>The Eye</a:t>
            </a:r>
          </a:p>
        </p:txBody>
      </p:sp>
      <p:sp>
        <p:nvSpPr>
          <p:cNvPr id="13315" name="Rectangle 3"/>
          <p:cNvSpPr>
            <a:spLocks noGrp="1" noChangeArrowheads="1"/>
          </p:cNvSpPr>
          <p:nvPr>
            <p:ph type="body" idx="1"/>
          </p:nvPr>
        </p:nvSpPr>
        <p:spPr>
          <a:xfrm>
            <a:off x="685800" y="4077072"/>
            <a:ext cx="7772400" cy="1981200"/>
          </a:xfrm>
        </p:spPr>
        <p:txBody>
          <a:bodyPr/>
          <a:lstStyle/>
          <a:p>
            <a:r>
              <a:rPr lang="en-US" altLang="zh-CN" dirty="0" smtClean="0">
                <a:ea typeface="宋体" panose="02010600030101010101" pitchFamily="2" charset="-122"/>
              </a:rPr>
              <a:t>The human eye is a camera!</a:t>
            </a:r>
          </a:p>
          <a:p>
            <a:pPr lvl="1"/>
            <a:r>
              <a:rPr lang="en-US" altLang="zh-CN" b="1" dirty="0" smtClean="0">
                <a:ea typeface="宋体" panose="02010600030101010101" pitchFamily="2" charset="-122"/>
              </a:rPr>
              <a:t>Iris</a:t>
            </a:r>
            <a:r>
              <a:rPr lang="en-US" altLang="zh-CN" dirty="0" smtClean="0">
                <a:ea typeface="宋体" panose="02010600030101010101" pitchFamily="2" charset="-122"/>
              </a:rPr>
              <a:t> - </a:t>
            </a:r>
            <a:r>
              <a:rPr lang="en-US" altLang="zh-CN" sz="1800" dirty="0" smtClean="0">
                <a:ea typeface="宋体" panose="02010600030101010101" pitchFamily="2" charset="-122"/>
              </a:rPr>
              <a:t>colored annulus with radial muscles</a:t>
            </a:r>
          </a:p>
          <a:p>
            <a:pPr lvl="1"/>
            <a:r>
              <a:rPr lang="en-US" altLang="zh-CN" b="1" dirty="0" smtClean="0">
                <a:ea typeface="宋体" panose="02010600030101010101" pitchFamily="2" charset="-122"/>
              </a:rPr>
              <a:t>Pupil</a:t>
            </a:r>
            <a:r>
              <a:rPr lang="en-US" altLang="zh-CN" dirty="0" smtClean="0">
                <a:ea typeface="宋体" panose="02010600030101010101" pitchFamily="2" charset="-122"/>
              </a:rPr>
              <a:t> - </a:t>
            </a:r>
            <a:r>
              <a:rPr lang="en-US" altLang="zh-CN" sz="1800" dirty="0" smtClean="0">
                <a:ea typeface="宋体" panose="02010600030101010101" pitchFamily="2" charset="-122"/>
              </a:rPr>
              <a:t>the hole (aperture) whose size is controlled by the iris</a:t>
            </a:r>
          </a:p>
          <a:p>
            <a:pPr lvl="1"/>
            <a:r>
              <a:rPr lang="en-US" altLang="zh-CN" sz="1800" b="1" dirty="0" smtClean="0">
                <a:ea typeface="宋体" panose="02010600030101010101" pitchFamily="2" charset="-122"/>
              </a:rPr>
              <a:t>Lens </a:t>
            </a:r>
            <a:r>
              <a:rPr lang="en-US" altLang="zh-CN" sz="1800" dirty="0" smtClean="0">
                <a:ea typeface="宋体" panose="02010600030101010101" pitchFamily="2" charset="-122"/>
              </a:rPr>
              <a:t>- changes shape by using ciliary muscles (to focus on objects at different distances)</a:t>
            </a:r>
          </a:p>
          <a:p>
            <a:pPr lvl="1"/>
            <a:r>
              <a:rPr lang="en-US" altLang="zh-CN" sz="1800" dirty="0" smtClean="0">
                <a:ea typeface="宋体" panose="02010600030101010101" pitchFamily="2" charset="-122"/>
              </a:rPr>
              <a:t>What’s the “film”?</a:t>
            </a:r>
          </a:p>
        </p:txBody>
      </p:sp>
      <p:pic>
        <p:nvPicPr>
          <p:cNvPr id="13316" name="Picture 4" descr="humaney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6588" y="914400"/>
            <a:ext cx="548481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381" name="Rectangle 5"/>
          <p:cNvSpPr>
            <a:spLocks noChangeArrowheads="1"/>
          </p:cNvSpPr>
          <p:nvPr/>
        </p:nvSpPr>
        <p:spPr bwMode="auto">
          <a:xfrm>
            <a:off x="685800" y="6400800"/>
            <a:ext cx="7772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2"/>
            <a:r>
              <a:rPr lang="en-US" altLang="zh-CN" sz="1600" dirty="0">
                <a:ea typeface="宋体" panose="02010600030101010101" pitchFamily="2" charset="-122"/>
              </a:rPr>
              <a:t>photoreceptor cells (rods and cones) in the </a:t>
            </a:r>
            <a:r>
              <a:rPr lang="en-US" altLang="zh-CN" sz="1600" b="1" dirty="0">
                <a:ea typeface="宋体" panose="02010600030101010101" pitchFamily="2" charset="-122"/>
              </a:rPr>
              <a:t>retina</a:t>
            </a:r>
          </a:p>
        </p:txBody>
      </p:sp>
      <p:sp>
        <p:nvSpPr>
          <p:cNvPr id="13318" name="Text Box 6"/>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200">
                <a:ea typeface="宋体" panose="02010600030101010101" pitchFamily="2" charset="-122"/>
              </a:rPr>
              <a:t>Slide by Steve Seitz</a:t>
            </a:r>
          </a:p>
        </p:txBody>
      </p:sp>
      <p:sp>
        <p:nvSpPr>
          <p:cNvPr id="13319" name="灯片编号占位符 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EEE210A5-C660-4890-96DF-69DCD898C080}" type="slidenum">
              <a:rPr lang="en-US" altLang="zh-CN" sz="1400">
                <a:latin typeface="Times New Roman" panose="02020603050405020304" pitchFamily="18" charset="0"/>
              </a:rPr>
              <a:pPr>
                <a:spcBef>
                  <a:spcPct val="0"/>
                </a:spcBef>
              </a:pPr>
              <a:t>17</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514083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73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zh-CN" smtClean="0">
                <a:ea typeface="宋体" panose="02010600030101010101" pitchFamily="2" charset="-122"/>
              </a:rPr>
              <a:t>Density of rods and cones</a:t>
            </a:r>
          </a:p>
        </p:txBody>
      </p:sp>
      <p:sp>
        <p:nvSpPr>
          <p:cNvPr id="14339" name="Rectangle 3"/>
          <p:cNvSpPr>
            <a:spLocks noGrp="1" noChangeArrowheads="1"/>
          </p:cNvSpPr>
          <p:nvPr>
            <p:ph type="body" idx="1"/>
          </p:nvPr>
        </p:nvSpPr>
        <p:spPr>
          <a:xfrm>
            <a:off x="457200" y="5181600"/>
            <a:ext cx="8153400" cy="1447800"/>
          </a:xfrm>
        </p:spPr>
        <p:txBody>
          <a:bodyPr/>
          <a:lstStyle/>
          <a:p>
            <a:pPr>
              <a:lnSpc>
                <a:spcPct val="90000"/>
              </a:lnSpc>
            </a:pPr>
            <a:r>
              <a:rPr lang="en-US" altLang="zh-CN" sz="2400" dirty="0" smtClean="0">
                <a:ea typeface="宋体" panose="02010600030101010101" pitchFamily="2" charset="-122"/>
              </a:rPr>
              <a:t>Rods and cones are </a:t>
            </a:r>
            <a:r>
              <a:rPr lang="en-US" altLang="zh-CN" sz="2400" i="1" dirty="0" smtClean="0">
                <a:ea typeface="宋体" panose="02010600030101010101" pitchFamily="2" charset="-122"/>
              </a:rPr>
              <a:t>non-uniformly</a:t>
            </a:r>
            <a:r>
              <a:rPr lang="en-US" altLang="zh-CN" sz="2400" dirty="0" smtClean="0">
                <a:ea typeface="宋体" panose="02010600030101010101" pitchFamily="2" charset="-122"/>
              </a:rPr>
              <a:t> distributed on the retina</a:t>
            </a:r>
          </a:p>
          <a:p>
            <a:pPr lvl="1">
              <a:lnSpc>
                <a:spcPct val="90000"/>
              </a:lnSpc>
            </a:pPr>
            <a:r>
              <a:rPr lang="en-US" altLang="zh-CN" sz="1600" dirty="0" smtClean="0">
                <a:ea typeface="宋体" panose="02010600030101010101" pitchFamily="2" charset="-122"/>
              </a:rPr>
              <a:t>Rods responsible for intensity, cones responsible for color</a:t>
            </a:r>
          </a:p>
          <a:p>
            <a:pPr lvl="1">
              <a:lnSpc>
                <a:spcPct val="90000"/>
              </a:lnSpc>
            </a:pPr>
            <a:r>
              <a:rPr lang="en-US" altLang="zh-CN" sz="1600" b="1" dirty="0" smtClean="0">
                <a:ea typeface="宋体" panose="02010600030101010101" pitchFamily="2" charset="-122"/>
              </a:rPr>
              <a:t>Fovea</a:t>
            </a:r>
            <a:r>
              <a:rPr lang="en-US" altLang="zh-CN" sz="1600" dirty="0" smtClean="0">
                <a:ea typeface="宋体" panose="02010600030101010101" pitchFamily="2" charset="-122"/>
              </a:rPr>
              <a:t> - Small region (1 or 2°) at the center of the visual field containing the highest density of cones (and no rods).</a:t>
            </a:r>
          </a:p>
        </p:txBody>
      </p:sp>
      <p:pic>
        <p:nvPicPr>
          <p:cNvPr id="14340" name="Picture 4" descr="receptorden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982663"/>
            <a:ext cx="4418012"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5"/>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200">
                <a:ea typeface="宋体" panose="02010600030101010101" pitchFamily="2" charset="-122"/>
              </a:rPr>
              <a:t>Slide by Steve Seitz</a:t>
            </a:r>
          </a:p>
        </p:txBody>
      </p:sp>
      <p:pic>
        <p:nvPicPr>
          <p:cNvPr id="143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34050" y="990600"/>
            <a:ext cx="1282700" cy="389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Line 7"/>
          <p:cNvSpPr>
            <a:spLocks noChangeShapeType="1"/>
          </p:cNvSpPr>
          <p:nvPr/>
        </p:nvSpPr>
        <p:spPr bwMode="auto">
          <a:xfrm flipH="1">
            <a:off x="6635750" y="39624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44" name="Text Box 8"/>
          <p:cNvSpPr txBox="1">
            <a:spLocks noChangeArrowheads="1"/>
          </p:cNvSpPr>
          <p:nvPr/>
        </p:nvSpPr>
        <p:spPr bwMode="auto">
          <a:xfrm>
            <a:off x="7245350" y="3625850"/>
            <a:ext cx="1212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1800">
                <a:ea typeface="宋体" panose="02010600030101010101" pitchFamily="2" charset="-122"/>
              </a:rPr>
              <a:t>pigment</a:t>
            </a:r>
            <a:br>
              <a:rPr lang="en-US" altLang="zh-CN" sz="1800">
                <a:ea typeface="宋体" panose="02010600030101010101" pitchFamily="2" charset="-122"/>
              </a:rPr>
            </a:br>
            <a:r>
              <a:rPr lang="en-US" altLang="zh-CN" sz="1800">
                <a:ea typeface="宋体" panose="02010600030101010101" pitchFamily="2" charset="-122"/>
              </a:rPr>
              <a:t>molecules</a:t>
            </a:r>
          </a:p>
        </p:txBody>
      </p:sp>
      <p:sp>
        <p:nvSpPr>
          <p:cNvPr id="14345" name="灯片编号占位符 8"/>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3CF15A65-B5E0-4862-AE0D-8FBC34E3AD3D}" type="slidenum">
              <a:rPr lang="en-US" altLang="zh-CN" sz="1400">
                <a:latin typeface="Times New Roman" panose="02020603050405020304" pitchFamily="18" charset="0"/>
              </a:rPr>
              <a:pPr>
                <a:spcBef>
                  <a:spcPct val="0"/>
                </a:spcBef>
              </a:pPr>
              <a:t>18</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6121069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smtClean="0">
                <a:ea typeface="宋体" panose="02010600030101010101" pitchFamily="2" charset="-122"/>
              </a:rPr>
              <a:t>Rod / Cone sensitivity</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136650"/>
            <a:ext cx="6400800"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500" name="Text Box 4"/>
          <p:cNvSpPr txBox="1">
            <a:spLocks noChangeArrowheads="1"/>
          </p:cNvSpPr>
          <p:nvPr/>
        </p:nvSpPr>
        <p:spPr bwMode="auto">
          <a:xfrm>
            <a:off x="2259013" y="6211888"/>
            <a:ext cx="4370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a:ea typeface="宋体" panose="02010600030101010101" pitchFamily="2" charset="-122"/>
              </a:rPr>
              <a:t>Why can’t we read in the dark?</a:t>
            </a:r>
          </a:p>
        </p:txBody>
      </p:sp>
      <p:sp>
        <p:nvSpPr>
          <p:cNvPr id="15365" name="Text Box 5"/>
          <p:cNvSpPr txBox="1">
            <a:spLocks noChangeArrowheads="1"/>
          </p:cNvSpPr>
          <p:nvPr/>
        </p:nvSpPr>
        <p:spPr bwMode="auto">
          <a:xfrm>
            <a:off x="7543800" y="6583363"/>
            <a:ext cx="1309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200">
                <a:ea typeface="宋体" panose="02010600030101010101" pitchFamily="2" charset="-122"/>
              </a:rPr>
              <a:t>Slide by A. Efros</a:t>
            </a:r>
          </a:p>
        </p:txBody>
      </p:sp>
      <p:sp>
        <p:nvSpPr>
          <p:cNvPr id="15366" name="灯片编号占位符 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7E524038-59F1-4288-9572-69B75088F3E5}" type="slidenum">
              <a:rPr lang="en-US" altLang="zh-CN" sz="1400">
                <a:latin typeface="Times New Roman" panose="02020603050405020304" pitchFamily="18" charset="0"/>
              </a:rPr>
              <a:pPr>
                <a:spcBef>
                  <a:spcPct val="0"/>
                </a:spcBef>
              </a:pPr>
              <a:t>19</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117906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25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50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zh-CN" smtClean="0">
                <a:ea typeface="宋体" panose="02010600030101010101" pitchFamily="2" charset="-122"/>
              </a:rPr>
              <a:t>Outline</a:t>
            </a:r>
          </a:p>
        </p:txBody>
      </p:sp>
      <p:sp>
        <p:nvSpPr>
          <p:cNvPr id="5123" name="Rectangle 3"/>
          <p:cNvSpPr>
            <a:spLocks noGrp="1" noChangeArrowheads="1"/>
          </p:cNvSpPr>
          <p:nvPr>
            <p:ph type="body" idx="1"/>
          </p:nvPr>
        </p:nvSpPr>
        <p:spPr/>
        <p:txBody>
          <a:bodyPr/>
          <a:lstStyle/>
          <a:p>
            <a:pPr>
              <a:buFontTx/>
              <a:buChar char="•"/>
            </a:pPr>
            <a:r>
              <a:rPr lang="en-US" altLang="zh-CN" dirty="0" smtClean="0">
                <a:ea typeface="宋体" panose="02010600030101010101" pitchFamily="2" charset="-122"/>
              </a:rPr>
              <a:t>The nature of color</a:t>
            </a:r>
          </a:p>
          <a:p>
            <a:pPr>
              <a:buFontTx/>
              <a:buChar char="•"/>
            </a:pPr>
            <a:r>
              <a:rPr lang="en-US" altLang="zh-CN" dirty="0" smtClean="0">
                <a:ea typeface="宋体" panose="02010600030101010101" pitchFamily="2" charset="-122"/>
              </a:rPr>
              <a:t>Color processing in the human visual system</a:t>
            </a:r>
          </a:p>
          <a:p>
            <a:pPr>
              <a:buFontTx/>
              <a:buChar char="•"/>
            </a:pPr>
            <a:r>
              <a:rPr lang="en-US" altLang="zh-CN" dirty="0" smtClean="0">
                <a:ea typeface="宋体" panose="02010600030101010101" pitchFamily="2" charset="-122"/>
              </a:rPr>
              <a:t>Color spaces</a:t>
            </a:r>
          </a:p>
          <a:p>
            <a:pPr>
              <a:buFontTx/>
              <a:buChar char="•"/>
            </a:pPr>
            <a:r>
              <a:rPr lang="en-US" altLang="zh-CN" dirty="0" smtClean="0">
                <a:ea typeface="宋体" panose="02010600030101010101" pitchFamily="2" charset="-122"/>
              </a:rPr>
              <a:t>Adaptation and constancy</a:t>
            </a:r>
          </a:p>
          <a:p>
            <a:pPr>
              <a:buFontTx/>
              <a:buChar char="•"/>
            </a:pPr>
            <a:r>
              <a:rPr lang="en-US" altLang="zh-CN" dirty="0" smtClean="0">
                <a:ea typeface="宋体" panose="02010600030101010101" pitchFamily="2" charset="-122"/>
              </a:rPr>
              <a:t>White balance</a:t>
            </a:r>
          </a:p>
          <a:p>
            <a:pPr>
              <a:buFontTx/>
              <a:buChar char="•"/>
            </a:pPr>
            <a:r>
              <a:rPr lang="en-US" altLang="zh-CN" dirty="0" smtClean="0">
                <a:ea typeface="宋体" panose="02010600030101010101" pitchFamily="2" charset="-122"/>
              </a:rPr>
              <a:t>Uses of color in computer vision</a:t>
            </a:r>
          </a:p>
        </p:txBody>
      </p:sp>
      <p:sp>
        <p:nvSpPr>
          <p:cNvPr id="5124" name="灯片编号占位符 3"/>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CA5CA61F-0147-459E-9BC8-0D32D85798C2}" type="slidenum">
              <a:rPr lang="en-US" altLang="zh-CN" sz="1400">
                <a:latin typeface="Times New Roman" panose="02020603050405020304" pitchFamily="18" charset="0"/>
              </a:rPr>
              <a:pPr>
                <a:spcBef>
                  <a:spcPct val="0"/>
                </a:spcBef>
              </a:pPr>
              <a:t>2</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4896455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ChangeArrowheads="1"/>
          </p:cNvSpPr>
          <p:nvPr/>
        </p:nvSpPr>
        <p:spPr bwMode="auto">
          <a:xfrm>
            <a:off x="7331075" y="6613525"/>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1000">
                <a:solidFill>
                  <a:schemeClr val="bg1"/>
                </a:solidFill>
                <a:latin typeface="EngraversGothic BT Regular" charset="0"/>
                <a:ea typeface="宋体" panose="02010600030101010101" pitchFamily="2" charset="-122"/>
              </a:rPr>
              <a:t>© Stephen E. Palmer, 2002</a:t>
            </a:r>
          </a:p>
        </p:txBody>
      </p:sp>
      <p:pic>
        <p:nvPicPr>
          <p:cNvPr id="1638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r="13429"/>
          <a:stretch>
            <a:fillRect/>
          </a:stretch>
        </p:blipFill>
        <p:spPr bwMode="auto">
          <a:xfrm>
            <a:off x="990600" y="1443038"/>
            <a:ext cx="49530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5"/>
          <p:cNvSpPr txBox="1">
            <a:spLocks noChangeArrowheads="1"/>
          </p:cNvSpPr>
          <p:nvPr/>
        </p:nvSpPr>
        <p:spPr bwMode="auto">
          <a:xfrm>
            <a:off x="1596231" y="1325821"/>
            <a:ext cx="3589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800" dirty="0">
                <a:solidFill>
                  <a:srgbClr val="FFFF00"/>
                </a:solidFill>
                <a:latin typeface="Helvetica" panose="020B0604020202020204" pitchFamily="34" charset="0"/>
                <a:ea typeface="宋体" panose="02010600030101010101" pitchFamily="2" charset="-122"/>
              </a:rPr>
              <a:t>Three kinds of cones:</a:t>
            </a:r>
          </a:p>
        </p:txBody>
      </p:sp>
      <p:sp>
        <p:nvSpPr>
          <p:cNvPr id="16390" name="Text Box 7"/>
          <p:cNvSpPr txBox="1">
            <a:spLocks noChangeArrowheads="1"/>
          </p:cNvSpPr>
          <p:nvPr/>
        </p:nvSpPr>
        <p:spPr bwMode="auto">
          <a:xfrm>
            <a:off x="2163763" y="228600"/>
            <a:ext cx="5346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lgn="ctr">
              <a:spcBef>
                <a:spcPct val="0"/>
              </a:spcBef>
              <a:buFontTx/>
              <a:buNone/>
            </a:pPr>
            <a:r>
              <a:rPr lang="en-US" altLang="zh-CN" b="1">
                <a:solidFill>
                  <a:srgbClr val="00FF99"/>
                </a:solidFill>
                <a:latin typeface="Helvetica" panose="020B0604020202020204" pitchFamily="34" charset="0"/>
                <a:ea typeface="宋体" panose="02010600030101010101" pitchFamily="2" charset="-122"/>
              </a:rPr>
              <a:t>Physiology of Color Vision</a:t>
            </a:r>
            <a:endParaRPr lang="en-US" altLang="zh-CN" sz="2400">
              <a:solidFill>
                <a:srgbClr val="00FF99"/>
              </a:solidFill>
              <a:ea typeface="宋体" panose="02010600030101010101" pitchFamily="2" charset="-122"/>
            </a:endParaRPr>
          </a:p>
        </p:txBody>
      </p:sp>
      <p:pic>
        <p:nvPicPr>
          <p:cNvPr id="1639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916494"/>
            <a:ext cx="32607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11"/>
          <p:cNvSpPr txBox="1">
            <a:spLocks noChangeArrowheads="1"/>
          </p:cNvSpPr>
          <p:nvPr/>
        </p:nvSpPr>
        <p:spPr bwMode="auto">
          <a:xfrm>
            <a:off x="1050925" y="5807075"/>
            <a:ext cx="65230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pPr>
            <a:r>
              <a:rPr lang="en-US" altLang="zh-CN" sz="2400">
                <a:solidFill>
                  <a:schemeClr val="bg1"/>
                </a:solidFill>
                <a:latin typeface="Arial" panose="020B0604020202020204" pitchFamily="34" charset="0"/>
                <a:ea typeface="宋体" panose="02010600030101010101" pitchFamily="2" charset="-122"/>
              </a:rPr>
              <a:t>   Ratio of L to M to S cones: approx. 10:5:1</a:t>
            </a:r>
          </a:p>
          <a:p>
            <a:pPr>
              <a:spcBef>
                <a:spcPct val="0"/>
              </a:spcBef>
            </a:pPr>
            <a:r>
              <a:rPr lang="en-US" altLang="zh-CN" sz="2400">
                <a:solidFill>
                  <a:schemeClr val="bg1"/>
                </a:solidFill>
                <a:latin typeface="Arial" panose="020B0604020202020204" pitchFamily="34" charset="0"/>
                <a:ea typeface="宋体" panose="02010600030101010101" pitchFamily="2" charset="-122"/>
              </a:rPr>
              <a:t>   Almost no S cones in the center of the fovea</a:t>
            </a:r>
          </a:p>
        </p:txBody>
      </p:sp>
      <p:sp>
        <p:nvSpPr>
          <p:cNvPr id="9" name="灯片编号占位符 8"/>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4D0C7D4A-B928-4D32-BF50-92BFDDC8D686}" type="slidenum">
              <a:rPr lang="en-US" altLang="en-US" sz="1400">
                <a:latin typeface="Times" panose="02020603050405020304" pitchFamily="18" charset="0"/>
              </a:rPr>
              <a:pPr/>
              <a:t>20</a:t>
            </a:fld>
            <a:endParaRPr lang="en-US" altLang="en-US" sz="1400">
              <a:latin typeface="Times" panose="02020603050405020304" pitchFamily="18" charset="0"/>
            </a:endParaRPr>
          </a:p>
        </p:txBody>
      </p:sp>
    </p:spTree>
    <p:extLst>
      <p:ext uri="{BB962C8B-B14F-4D97-AF65-F5344CB8AC3E}">
        <p14:creationId xmlns:p14="http://schemas.microsoft.com/office/powerpoint/2010/main" val="31551674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0"/>
            <a:ext cx="8915400" cy="838200"/>
          </a:xfrm>
        </p:spPr>
        <p:txBody>
          <a:bodyPr/>
          <a:lstStyle/>
          <a:p>
            <a:r>
              <a:rPr lang="en-US" altLang="zh-CN" sz="3600" smtClean="0">
                <a:ea typeface="宋体" panose="02010600030101010101" pitchFamily="2" charset="-122"/>
              </a:rPr>
              <a:t>Color interpolation in human visual system</a:t>
            </a:r>
          </a:p>
        </p:txBody>
      </p:sp>
      <p:graphicFrame>
        <p:nvGraphicFramePr>
          <p:cNvPr id="17411" name="Object 3"/>
          <p:cNvGraphicFramePr>
            <a:graphicFrameLocks noChangeAspect="1"/>
          </p:cNvGraphicFramePr>
          <p:nvPr/>
        </p:nvGraphicFramePr>
        <p:xfrm>
          <a:off x="2562225" y="1863725"/>
          <a:ext cx="5873750" cy="4765675"/>
        </p:xfrm>
        <a:graphic>
          <a:graphicData uri="http://schemas.openxmlformats.org/presentationml/2006/ole">
            <mc:AlternateContent xmlns:mc="http://schemas.openxmlformats.org/markup-compatibility/2006">
              <mc:Choice xmlns:v="urn:schemas-microsoft-com:vml" Requires="v">
                <p:oleObj spid="_x0000_s262150" name="Image" r:id="rId4" imgW="7687963" imgH="6239322" progId="Photoshop.Image.4">
                  <p:embed/>
                </p:oleObj>
              </mc:Choice>
              <mc:Fallback>
                <p:oleObj name="Image" r:id="rId4" imgW="7687963" imgH="6239322" progId="Photoshop.Image.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225" y="1863725"/>
                        <a:ext cx="5873750" cy="476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2" name="Text Box 4"/>
          <p:cNvSpPr txBox="1">
            <a:spLocks noChangeArrowheads="1"/>
          </p:cNvSpPr>
          <p:nvPr/>
        </p:nvSpPr>
        <p:spPr bwMode="auto">
          <a:xfrm>
            <a:off x="533400" y="3094038"/>
            <a:ext cx="18764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000">
                <a:ea typeface="宋体" panose="02010600030101010101" pitchFamily="2" charset="-122"/>
              </a:rPr>
              <a:t>Scale relative</a:t>
            </a:r>
          </a:p>
          <a:p>
            <a:pPr>
              <a:spcBef>
                <a:spcPct val="0"/>
              </a:spcBef>
            </a:pPr>
            <a:r>
              <a:rPr lang="en-US" altLang="zh-CN" sz="2000">
                <a:ea typeface="宋体" panose="02010600030101010101" pitchFamily="2" charset="-122"/>
              </a:rPr>
              <a:t>to human</a:t>
            </a:r>
          </a:p>
          <a:p>
            <a:pPr>
              <a:spcBef>
                <a:spcPct val="0"/>
              </a:spcBef>
            </a:pPr>
            <a:r>
              <a:rPr lang="en-US" altLang="zh-CN" sz="2000">
                <a:ea typeface="宋体" panose="02010600030101010101" pitchFamily="2" charset="-122"/>
              </a:rPr>
              <a:t>photoreceptor</a:t>
            </a:r>
          </a:p>
          <a:p>
            <a:pPr>
              <a:spcBef>
                <a:spcPct val="0"/>
              </a:spcBef>
            </a:pPr>
            <a:r>
              <a:rPr lang="en-US" altLang="zh-CN" sz="2000">
                <a:ea typeface="宋体" panose="02010600030101010101" pitchFamily="2" charset="-122"/>
              </a:rPr>
              <a:t>size:  each line</a:t>
            </a:r>
          </a:p>
          <a:p>
            <a:pPr>
              <a:spcBef>
                <a:spcPct val="0"/>
              </a:spcBef>
            </a:pPr>
            <a:r>
              <a:rPr lang="en-US" altLang="zh-CN" sz="2000">
                <a:ea typeface="宋体" panose="02010600030101010101" pitchFamily="2" charset="-122"/>
              </a:rPr>
              <a:t>covers about 7</a:t>
            </a:r>
          </a:p>
          <a:p>
            <a:pPr>
              <a:spcBef>
                <a:spcPct val="0"/>
              </a:spcBef>
            </a:pPr>
            <a:r>
              <a:rPr lang="en-US" altLang="zh-CN" sz="2000">
                <a:ea typeface="宋体" panose="02010600030101010101" pitchFamily="2" charset="-122"/>
              </a:rPr>
              <a:t>photoreceptors</a:t>
            </a:r>
          </a:p>
        </p:txBody>
      </p:sp>
      <p:sp>
        <p:nvSpPr>
          <p:cNvPr id="17413" name="Rectangle 5"/>
          <p:cNvSpPr>
            <a:spLocks noGrp="1" noChangeArrowheads="1"/>
          </p:cNvSpPr>
          <p:nvPr>
            <p:ph type="body" idx="1"/>
          </p:nvPr>
        </p:nvSpPr>
        <p:spPr/>
        <p:txBody>
          <a:bodyPr/>
          <a:lstStyle/>
          <a:p>
            <a:r>
              <a:rPr lang="en-US" altLang="zh-CN" sz="2400" smtClean="0">
                <a:ea typeface="宋体" panose="02010600030101010101" pitchFamily="2" charset="-122"/>
              </a:rPr>
              <a:t>Brewster’s colors: evidence of interpolation from spatially offset color samples</a:t>
            </a:r>
          </a:p>
        </p:txBody>
      </p:sp>
      <p:sp>
        <p:nvSpPr>
          <p:cNvPr id="17414" name="Text Box 6"/>
          <p:cNvSpPr txBox="1">
            <a:spLocks noChangeArrowheads="1"/>
          </p:cNvSpPr>
          <p:nvPr/>
        </p:nvSpPr>
        <p:spPr bwMode="auto">
          <a:xfrm>
            <a:off x="7315200" y="6583363"/>
            <a:ext cx="14271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200">
                <a:ea typeface="宋体" panose="02010600030101010101" pitchFamily="2" charset="-122"/>
              </a:rPr>
              <a:t>Source: F. Durand</a:t>
            </a:r>
          </a:p>
        </p:txBody>
      </p:sp>
      <p:sp>
        <p:nvSpPr>
          <p:cNvPr id="17415" name="灯片编号占位符 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D4A5F7B1-AAF6-4568-B1CB-C0BC740FA21D}" type="slidenum">
              <a:rPr lang="en-US" altLang="zh-CN" sz="1400">
                <a:latin typeface="Times New Roman" panose="02020603050405020304" pitchFamily="18" charset="0"/>
              </a:rPr>
              <a:pPr>
                <a:spcBef>
                  <a:spcPct val="0"/>
                </a:spcBef>
              </a:pPr>
              <a:t>21</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453842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smtClean="0">
                <a:ea typeface="宋体" panose="02010600030101010101" pitchFamily="2" charset="-122"/>
              </a:rPr>
              <a:t>Color perception</a:t>
            </a:r>
          </a:p>
        </p:txBody>
      </p:sp>
      <p:sp>
        <p:nvSpPr>
          <p:cNvPr id="18435" name="Rectangle 3"/>
          <p:cNvSpPr>
            <a:spLocks noGrp="1" noChangeArrowheads="1"/>
          </p:cNvSpPr>
          <p:nvPr>
            <p:ph type="body" idx="1"/>
          </p:nvPr>
        </p:nvSpPr>
        <p:spPr>
          <a:xfrm>
            <a:off x="685800" y="3581400"/>
            <a:ext cx="8153400" cy="1905000"/>
          </a:xfrm>
        </p:spPr>
        <p:txBody>
          <a:bodyPr/>
          <a:lstStyle/>
          <a:p>
            <a:r>
              <a:rPr lang="en-US" altLang="zh-CN" smtClean="0">
                <a:ea typeface="宋体" panose="02010600030101010101" pitchFamily="2" charset="-122"/>
              </a:rPr>
              <a:t>Rods and cones act as filters on the spectrum</a:t>
            </a:r>
          </a:p>
          <a:p>
            <a:pPr lvl="1"/>
            <a:r>
              <a:rPr lang="en-US" altLang="zh-CN" smtClean="0">
                <a:ea typeface="宋体" panose="02010600030101010101" pitchFamily="2" charset="-122"/>
              </a:rPr>
              <a:t>To get the output of a filter, multiply its response curve by the spectrum, integrate over all wavelengths</a:t>
            </a:r>
          </a:p>
          <a:p>
            <a:pPr lvl="2"/>
            <a:r>
              <a:rPr lang="en-US" altLang="zh-CN" smtClean="0">
                <a:ea typeface="宋体" panose="02010600030101010101" pitchFamily="2" charset="-122"/>
              </a:rPr>
              <a:t>Each cone yields one number</a:t>
            </a:r>
          </a:p>
          <a:p>
            <a:pPr lvl="1"/>
            <a:r>
              <a:rPr lang="en-US" altLang="zh-CN" smtClean="0">
                <a:ea typeface="宋体" panose="02010600030101010101" pitchFamily="2" charset="-122"/>
              </a:rPr>
              <a:t>Q:  How can we represent an entire spectrum with 3 numbers?</a:t>
            </a:r>
          </a:p>
        </p:txBody>
      </p:sp>
      <p:sp>
        <p:nvSpPr>
          <p:cNvPr id="18436" name="Line 4"/>
          <p:cNvSpPr>
            <a:spLocks noChangeShapeType="1"/>
          </p:cNvSpPr>
          <p:nvPr/>
        </p:nvSpPr>
        <p:spPr bwMode="auto">
          <a:xfrm>
            <a:off x="1828800" y="1770063"/>
            <a:ext cx="1588" cy="14462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7" name="Line 5"/>
          <p:cNvSpPr>
            <a:spLocks noChangeShapeType="1"/>
          </p:cNvSpPr>
          <p:nvPr/>
        </p:nvSpPr>
        <p:spPr bwMode="auto">
          <a:xfrm>
            <a:off x="1828800" y="3216275"/>
            <a:ext cx="45720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38" name="Freeform 6"/>
          <p:cNvSpPr>
            <a:spLocks/>
          </p:cNvSpPr>
          <p:nvPr/>
        </p:nvSpPr>
        <p:spPr bwMode="auto">
          <a:xfrm>
            <a:off x="1841500" y="1979613"/>
            <a:ext cx="4572000" cy="1216025"/>
          </a:xfrm>
          <a:custGeom>
            <a:avLst/>
            <a:gdLst>
              <a:gd name="T0" fmla="*/ 2147483647 w 2880"/>
              <a:gd name="T1" fmla="*/ 2147483647 h 766"/>
              <a:gd name="T2" fmla="*/ 2147483647 w 2880"/>
              <a:gd name="T3" fmla="*/ 2147483647 h 766"/>
              <a:gd name="T4" fmla="*/ 2147483647 w 2880"/>
              <a:gd name="T5" fmla="*/ 2147483647 h 766"/>
              <a:gd name="T6" fmla="*/ 2147483647 w 2880"/>
              <a:gd name="T7" fmla="*/ 2147483647 h 766"/>
              <a:gd name="T8" fmla="*/ 2147483647 w 2880"/>
              <a:gd name="T9" fmla="*/ 2147483647 h 766"/>
              <a:gd name="T10" fmla="*/ 2147483647 w 2880"/>
              <a:gd name="T11" fmla="*/ 2147483647 h 766"/>
              <a:gd name="T12" fmla="*/ 2147483647 w 2880"/>
              <a:gd name="T13" fmla="*/ 2147483647 h 766"/>
              <a:gd name="T14" fmla="*/ 2147483647 w 2880"/>
              <a:gd name="T15" fmla="*/ 2147483647 h 766"/>
              <a:gd name="T16" fmla="*/ 2147483647 w 2880"/>
              <a:gd name="T17" fmla="*/ 2147483647 h 766"/>
              <a:gd name="T18" fmla="*/ 2147483647 w 2880"/>
              <a:gd name="T19" fmla="*/ 2147483647 h 766"/>
              <a:gd name="T20" fmla="*/ 2147483647 w 2880"/>
              <a:gd name="T21" fmla="*/ 2147483647 h 766"/>
              <a:gd name="T22" fmla="*/ 2147483647 w 2880"/>
              <a:gd name="T23" fmla="*/ 2147483647 h 766"/>
              <a:gd name="T24" fmla="*/ 2147483647 w 2880"/>
              <a:gd name="T25" fmla="*/ 2147483647 h 766"/>
              <a:gd name="T26" fmla="*/ 2147483647 w 2880"/>
              <a:gd name="T27" fmla="*/ 2147483647 h 766"/>
              <a:gd name="T28" fmla="*/ 2147483647 w 2880"/>
              <a:gd name="T29" fmla="*/ 2147483647 h 766"/>
              <a:gd name="T30" fmla="*/ 2147483647 w 2880"/>
              <a:gd name="T31" fmla="*/ 2147483647 h 766"/>
              <a:gd name="T32" fmla="*/ 2147483647 w 2880"/>
              <a:gd name="T33" fmla="*/ 2147483647 h 766"/>
              <a:gd name="T34" fmla="*/ 2147483647 w 2880"/>
              <a:gd name="T35" fmla="*/ 2147483647 h 766"/>
              <a:gd name="T36" fmla="*/ 2147483647 w 2880"/>
              <a:gd name="T37" fmla="*/ 2147483647 h 766"/>
              <a:gd name="T38" fmla="*/ 2147483647 w 2880"/>
              <a:gd name="T39" fmla="*/ 2147483647 h 766"/>
              <a:gd name="T40" fmla="*/ 2147483647 w 2880"/>
              <a:gd name="T41" fmla="*/ 2147483647 h 766"/>
              <a:gd name="T42" fmla="*/ 2147483647 w 2880"/>
              <a:gd name="T43" fmla="*/ 2147483647 h 766"/>
              <a:gd name="T44" fmla="*/ 2147483647 w 2880"/>
              <a:gd name="T45" fmla="*/ 2147483647 h 766"/>
              <a:gd name="T46" fmla="*/ 2147483647 w 2880"/>
              <a:gd name="T47" fmla="*/ 2147483647 h 766"/>
              <a:gd name="T48" fmla="*/ 2147483647 w 2880"/>
              <a:gd name="T49" fmla="*/ 2147483647 h 766"/>
              <a:gd name="T50" fmla="*/ 2147483647 w 2880"/>
              <a:gd name="T51" fmla="*/ 2147483647 h 766"/>
              <a:gd name="T52" fmla="*/ 2147483647 w 2880"/>
              <a:gd name="T53" fmla="*/ 2147483647 h 766"/>
              <a:gd name="T54" fmla="*/ 2147483647 w 2880"/>
              <a:gd name="T55" fmla="*/ 2147483647 h 766"/>
              <a:gd name="T56" fmla="*/ 2147483647 w 2880"/>
              <a:gd name="T57" fmla="*/ 2147483647 h 766"/>
              <a:gd name="T58" fmla="*/ 2147483647 w 2880"/>
              <a:gd name="T59" fmla="*/ 2147483647 h 766"/>
              <a:gd name="T60" fmla="*/ 2147483647 w 2880"/>
              <a:gd name="T61" fmla="*/ 2147483647 h 766"/>
              <a:gd name="T62" fmla="*/ 2147483647 w 2880"/>
              <a:gd name="T63" fmla="*/ 2147483647 h 766"/>
              <a:gd name="T64" fmla="*/ 2147483647 w 2880"/>
              <a:gd name="T65" fmla="*/ 2147483647 h 766"/>
              <a:gd name="T66" fmla="*/ 2147483647 w 2880"/>
              <a:gd name="T67" fmla="*/ 2147483647 h 766"/>
              <a:gd name="T68" fmla="*/ 2147483647 w 2880"/>
              <a:gd name="T69" fmla="*/ 2147483647 h 766"/>
              <a:gd name="T70" fmla="*/ 2147483647 w 2880"/>
              <a:gd name="T71" fmla="*/ 2147483647 h 766"/>
              <a:gd name="T72" fmla="*/ 2147483647 w 2880"/>
              <a:gd name="T73" fmla="*/ 2147483647 h 766"/>
              <a:gd name="T74" fmla="*/ 2147483647 w 2880"/>
              <a:gd name="T75" fmla="*/ 2147483647 h 766"/>
              <a:gd name="T76" fmla="*/ 2147483647 w 2880"/>
              <a:gd name="T77" fmla="*/ 2147483647 h 766"/>
              <a:gd name="T78" fmla="*/ 2147483647 w 2880"/>
              <a:gd name="T79" fmla="*/ 2147483647 h 766"/>
              <a:gd name="T80" fmla="*/ 2147483647 w 2880"/>
              <a:gd name="T81" fmla="*/ 2147483647 h 766"/>
              <a:gd name="T82" fmla="*/ 2147483647 w 2880"/>
              <a:gd name="T83" fmla="*/ 2147483647 h 766"/>
              <a:gd name="T84" fmla="*/ 2147483647 w 2880"/>
              <a:gd name="T85" fmla="*/ 2147483647 h 766"/>
              <a:gd name="T86" fmla="*/ 2147483647 w 2880"/>
              <a:gd name="T87" fmla="*/ 2147483647 h 766"/>
              <a:gd name="T88" fmla="*/ 2147483647 w 2880"/>
              <a:gd name="T89" fmla="*/ 2147483647 h 766"/>
              <a:gd name="T90" fmla="*/ 2147483647 w 2880"/>
              <a:gd name="T91" fmla="*/ 2147483647 h 766"/>
              <a:gd name="T92" fmla="*/ 2147483647 w 2880"/>
              <a:gd name="T93" fmla="*/ 2147483647 h 766"/>
              <a:gd name="T94" fmla="*/ 2147483647 w 2880"/>
              <a:gd name="T95" fmla="*/ 2147483647 h 766"/>
              <a:gd name="T96" fmla="*/ 2147483647 w 2880"/>
              <a:gd name="T97" fmla="*/ 2147483647 h 76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80"/>
              <a:gd name="T148" fmla="*/ 0 h 766"/>
              <a:gd name="T149" fmla="*/ 2880 w 2880"/>
              <a:gd name="T150" fmla="*/ 766 h 76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80" h="766">
                <a:moveTo>
                  <a:pt x="0" y="700"/>
                </a:moveTo>
                <a:lnTo>
                  <a:pt x="32" y="707"/>
                </a:lnTo>
                <a:lnTo>
                  <a:pt x="56" y="707"/>
                </a:lnTo>
                <a:lnTo>
                  <a:pt x="80" y="693"/>
                </a:lnTo>
                <a:lnTo>
                  <a:pt x="104" y="687"/>
                </a:lnTo>
                <a:lnTo>
                  <a:pt x="128" y="667"/>
                </a:lnTo>
                <a:lnTo>
                  <a:pt x="152" y="647"/>
                </a:lnTo>
                <a:lnTo>
                  <a:pt x="159" y="641"/>
                </a:lnTo>
                <a:lnTo>
                  <a:pt x="175" y="627"/>
                </a:lnTo>
                <a:lnTo>
                  <a:pt x="183" y="614"/>
                </a:lnTo>
                <a:lnTo>
                  <a:pt x="191" y="601"/>
                </a:lnTo>
                <a:lnTo>
                  <a:pt x="199" y="588"/>
                </a:lnTo>
                <a:lnTo>
                  <a:pt x="207" y="575"/>
                </a:lnTo>
                <a:lnTo>
                  <a:pt x="223" y="561"/>
                </a:lnTo>
                <a:lnTo>
                  <a:pt x="231" y="548"/>
                </a:lnTo>
                <a:lnTo>
                  <a:pt x="239" y="535"/>
                </a:lnTo>
                <a:lnTo>
                  <a:pt x="247" y="522"/>
                </a:lnTo>
                <a:lnTo>
                  <a:pt x="255" y="508"/>
                </a:lnTo>
                <a:lnTo>
                  <a:pt x="263" y="495"/>
                </a:lnTo>
                <a:lnTo>
                  <a:pt x="279" y="469"/>
                </a:lnTo>
                <a:lnTo>
                  <a:pt x="295" y="442"/>
                </a:lnTo>
                <a:lnTo>
                  <a:pt x="311" y="423"/>
                </a:lnTo>
                <a:lnTo>
                  <a:pt x="327" y="409"/>
                </a:lnTo>
                <a:lnTo>
                  <a:pt x="335" y="390"/>
                </a:lnTo>
                <a:lnTo>
                  <a:pt x="351" y="383"/>
                </a:lnTo>
                <a:lnTo>
                  <a:pt x="367" y="383"/>
                </a:lnTo>
                <a:lnTo>
                  <a:pt x="383" y="383"/>
                </a:lnTo>
                <a:lnTo>
                  <a:pt x="399" y="396"/>
                </a:lnTo>
                <a:lnTo>
                  <a:pt x="407" y="403"/>
                </a:lnTo>
                <a:lnTo>
                  <a:pt x="415" y="409"/>
                </a:lnTo>
                <a:lnTo>
                  <a:pt x="423" y="423"/>
                </a:lnTo>
                <a:lnTo>
                  <a:pt x="431" y="436"/>
                </a:lnTo>
                <a:lnTo>
                  <a:pt x="439" y="449"/>
                </a:lnTo>
                <a:lnTo>
                  <a:pt x="447" y="469"/>
                </a:lnTo>
                <a:lnTo>
                  <a:pt x="471" y="469"/>
                </a:lnTo>
                <a:lnTo>
                  <a:pt x="487" y="482"/>
                </a:lnTo>
                <a:lnTo>
                  <a:pt x="495" y="495"/>
                </a:lnTo>
                <a:lnTo>
                  <a:pt x="511" y="508"/>
                </a:lnTo>
                <a:lnTo>
                  <a:pt x="519" y="528"/>
                </a:lnTo>
                <a:lnTo>
                  <a:pt x="526" y="542"/>
                </a:lnTo>
                <a:lnTo>
                  <a:pt x="542" y="555"/>
                </a:lnTo>
                <a:lnTo>
                  <a:pt x="550" y="568"/>
                </a:lnTo>
                <a:lnTo>
                  <a:pt x="566" y="575"/>
                </a:lnTo>
                <a:lnTo>
                  <a:pt x="582" y="575"/>
                </a:lnTo>
                <a:lnTo>
                  <a:pt x="598" y="575"/>
                </a:lnTo>
                <a:lnTo>
                  <a:pt x="622" y="555"/>
                </a:lnTo>
                <a:lnTo>
                  <a:pt x="630" y="548"/>
                </a:lnTo>
                <a:lnTo>
                  <a:pt x="638" y="535"/>
                </a:lnTo>
                <a:lnTo>
                  <a:pt x="654" y="522"/>
                </a:lnTo>
                <a:lnTo>
                  <a:pt x="662" y="508"/>
                </a:lnTo>
                <a:lnTo>
                  <a:pt x="670" y="495"/>
                </a:lnTo>
                <a:lnTo>
                  <a:pt x="678" y="475"/>
                </a:lnTo>
                <a:lnTo>
                  <a:pt x="694" y="462"/>
                </a:lnTo>
                <a:lnTo>
                  <a:pt x="702" y="442"/>
                </a:lnTo>
                <a:lnTo>
                  <a:pt x="710" y="423"/>
                </a:lnTo>
                <a:lnTo>
                  <a:pt x="718" y="409"/>
                </a:lnTo>
                <a:lnTo>
                  <a:pt x="734" y="390"/>
                </a:lnTo>
                <a:lnTo>
                  <a:pt x="742" y="376"/>
                </a:lnTo>
                <a:lnTo>
                  <a:pt x="750" y="357"/>
                </a:lnTo>
                <a:lnTo>
                  <a:pt x="766" y="343"/>
                </a:lnTo>
                <a:lnTo>
                  <a:pt x="774" y="330"/>
                </a:lnTo>
                <a:lnTo>
                  <a:pt x="782" y="317"/>
                </a:lnTo>
                <a:lnTo>
                  <a:pt x="798" y="310"/>
                </a:lnTo>
                <a:lnTo>
                  <a:pt x="806" y="304"/>
                </a:lnTo>
                <a:lnTo>
                  <a:pt x="814" y="297"/>
                </a:lnTo>
                <a:lnTo>
                  <a:pt x="830" y="297"/>
                </a:lnTo>
                <a:lnTo>
                  <a:pt x="838" y="304"/>
                </a:lnTo>
                <a:lnTo>
                  <a:pt x="846" y="310"/>
                </a:lnTo>
                <a:lnTo>
                  <a:pt x="862" y="317"/>
                </a:lnTo>
                <a:lnTo>
                  <a:pt x="870" y="337"/>
                </a:lnTo>
                <a:lnTo>
                  <a:pt x="989" y="291"/>
                </a:lnTo>
                <a:lnTo>
                  <a:pt x="997" y="277"/>
                </a:lnTo>
                <a:lnTo>
                  <a:pt x="997" y="264"/>
                </a:lnTo>
                <a:lnTo>
                  <a:pt x="1005" y="251"/>
                </a:lnTo>
                <a:lnTo>
                  <a:pt x="1013" y="231"/>
                </a:lnTo>
                <a:lnTo>
                  <a:pt x="1021" y="218"/>
                </a:lnTo>
                <a:lnTo>
                  <a:pt x="1037" y="198"/>
                </a:lnTo>
                <a:lnTo>
                  <a:pt x="1045" y="185"/>
                </a:lnTo>
                <a:lnTo>
                  <a:pt x="1053" y="165"/>
                </a:lnTo>
                <a:lnTo>
                  <a:pt x="1069" y="152"/>
                </a:lnTo>
                <a:lnTo>
                  <a:pt x="1077" y="139"/>
                </a:lnTo>
                <a:lnTo>
                  <a:pt x="1093" y="119"/>
                </a:lnTo>
                <a:lnTo>
                  <a:pt x="1109" y="106"/>
                </a:lnTo>
                <a:lnTo>
                  <a:pt x="1117" y="93"/>
                </a:lnTo>
                <a:lnTo>
                  <a:pt x="1133" y="79"/>
                </a:lnTo>
                <a:lnTo>
                  <a:pt x="1149" y="66"/>
                </a:lnTo>
                <a:lnTo>
                  <a:pt x="1165" y="53"/>
                </a:lnTo>
                <a:lnTo>
                  <a:pt x="1181" y="40"/>
                </a:lnTo>
                <a:lnTo>
                  <a:pt x="1197" y="33"/>
                </a:lnTo>
                <a:lnTo>
                  <a:pt x="1213" y="20"/>
                </a:lnTo>
                <a:lnTo>
                  <a:pt x="1229" y="13"/>
                </a:lnTo>
                <a:lnTo>
                  <a:pt x="1245" y="7"/>
                </a:lnTo>
                <a:lnTo>
                  <a:pt x="1260" y="0"/>
                </a:lnTo>
                <a:lnTo>
                  <a:pt x="1276" y="0"/>
                </a:lnTo>
                <a:lnTo>
                  <a:pt x="1292" y="0"/>
                </a:lnTo>
                <a:lnTo>
                  <a:pt x="1316" y="20"/>
                </a:lnTo>
                <a:lnTo>
                  <a:pt x="1348" y="46"/>
                </a:lnTo>
                <a:lnTo>
                  <a:pt x="1372" y="73"/>
                </a:lnTo>
                <a:lnTo>
                  <a:pt x="1404" y="99"/>
                </a:lnTo>
                <a:lnTo>
                  <a:pt x="1428" y="126"/>
                </a:lnTo>
                <a:lnTo>
                  <a:pt x="1460" y="152"/>
                </a:lnTo>
                <a:lnTo>
                  <a:pt x="1476" y="165"/>
                </a:lnTo>
                <a:lnTo>
                  <a:pt x="1492" y="172"/>
                </a:lnTo>
                <a:lnTo>
                  <a:pt x="1508" y="185"/>
                </a:lnTo>
                <a:lnTo>
                  <a:pt x="1524" y="198"/>
                </a:lnTo>
                <a:lnTo>
                  <a:pt x="1540" y="205"/>
                </a:lnTo>
                <a:lnTo>
                  <a:pt x="1556" y="211"/>
                </a:lnTo>
                <a:lnTo>
                  <a:pt x="1580" y="218"/>
                </a:lnTo>
                <a:lnTo>
                  <a:pt x="1596" y="225"/>
                </a:lnTo>
                <a:lnTo>
                  <a:pt x="1612" y="231"/>
                </a:lnTo>
                <a:lnTo>
                  <a:pt x="1627" y="231"/>
                </a:lnTo>
                <a:lnTo>
                  <a:pt x="1651" y="231"/>
                </a:lnTo>
                <a:lnTo>
                  <a:pt x="1667" y="231"/>
                </a:lnTo>
                <a:lnTo>
                  <a:pt x="1675" y="218"/>
                </a:lnTo>
                <a:lnTo>
                  <a:pt x="1683" y="205"/>
                </a:lnTo>
                <a:lnTo>
                  <a:pt x="1691" y="198"/>
                </a:lnTo>
                <a:lnTo>
                  <a:pt x="1699" y="192"/>
                </a:lnTo>
                <a:lnTo>
                  <a:pt x="1707" y="185"/>
                </a:lnTo>
                <a:lnTo>
                  <a:pt x="1715" y="185"/>
                </a:lnTo>
                <a:lnTo>
                  <a:pt x="1731" y="178"/>
                </a:lnTo>
                <a:lnTo>
                  <a:pt x="1739" y="178"/>
                </a:lnTo>
                <a:lnTo>
                  <a:pt x="1755" y="185"/>
                </a:lnTo>
                <a:lnTo>
                  <a:pt x="1771" y="198"/>
                </a:lnTo>
                <a:lnTo>
                  <a:pt x="1779" y="211"/>
                </a:lnTo>
                <a:lnTo>
                  <a:pt x="1795" y="225"/>
                </a:lnTo>
                <a:lnTo>
                  <a:pt x="1803" y="238"/>
                </a:lnTo>
                <a:lnTo>
                  <a:pt x="1819" y="258"/>
                </a:lnTo>
                <a:lnTo>
                  <a:pt x="1827" y="271"/>
                </a:lnTo>
                <a:lnTo>
                  <a:pt x="1835" y="297"/>
                </a:lnTo>
                <a:lnTo>
                  <a:pt x="1851" y="330"/>
                </a:lnTo>
                <a:lnTo>
                  <a:pt x="1875" y="350"/>
                </a:lnTo>
                <a:lnTo>
                  <a:pt x="1883" y="363"/>
                </a:lnTo>
                <a:lnTo>
                  <a:pt x="1899" y="370"/>
                </a:lnTo>
                <a:lnTo>
                  <a:pt x="1915" y="370"/>
                </a:lnTo>
                <a:lnTo>
                  <a:pt x="1931" y="370"/>
                </a:lnTo>
                <a:lnTo>
                  <a:pt x="1955" y="370"/>
                </a:lnTo>
                <a:lnTo>
                  <a:pt x="1971" y="357"/>
                </a:lnTo>
                <a:lnTo>
                  <a:pt x="2154" y="304"/>
                </a:lnTo>
                <a:lnTo>
                  <a:pt x="2170" y="317"/>
                </a:lnTo>
                <a:lnTo>
                  <a:pt x="2186" y="337"/>
                </a:lnTo>
                <a:lnTo>
                  <a:pt x="2202" y="357"/>
                </a:lnTo>
                <a:lnTo>
                  <a:pt x="2210" y="383"/>
                </a:lnTo>
                <a:lnTo>
                  <a:pt x="2226" y="409"/>
                </a:lnTo>
                <a:lnTo>
                  <a:pt x="2242" y="436"/>
                </a:lnTo>
                <a:lnTo>
                  <a:pt x="2258" y="462"/>
                </a:lnTo>
                <a:lnTo>
                  <a:pt x="2274" y="482"/>
                </a:lnTo>
                <a:lnTo>
                  <a:pt x="2290" y="489"/>
                </a:lnTo>
                <a:lnTo>
                  <a:pt x="2306" y="495"/>
                </a:lnTo>
                <a:lnTo>
                  <a:pt x="2330" y="495"/>
                </a:lnTo>
                <a:lnTo>
                  <a:pt x="2353" y="475"/>
                </a:lnTo>
                <a:lnTo>
                  <a:pt x="2361" y="469"/>
                </a:lnTo>
                <a:lnTo>
                  <a:pt x="2377" y="442"/>
                </a:lnTo>
                <a:lnTo>
                  <a:pt x="2385" y="423"/>
                </a:lnTo>
                <a:lnTo>
                  <a:pt x="2393" y="396"/>
                </a:lnTo>
                <a:lnTo>
                  <a:pt x="2401" y="370"/>
                </a:lnTo>
                <a:lnTo>
                  <a:pt x="2417" y="343"/>
                </a:lnTo>
                <a:lnTo>
                  <a:pt x="2425" y="317"/>
                </a:lnTo>
                <a:lnTo>
                  <a:pt x="2441" y="297"/>
                </a:lnTo>
                <a:lnTo>
                  <a:pt x="2449" y="291"/>
                </a:lnTo>
                <a:lnTo>
                  <a:pt x="2465" y="284"/>
                </a:lnTo>
                <a:lnTo>
                  <a:pt x="2481" y="284"/>
                </a:lnTo>
                <a:lnTo>
                  <a:pt x="2497" y="310"/>
                </a:lnTo>
                <a:lnTo>
                  <a:pt x="2505" y="317"/>
                </a:lnTo>
                <a:lnTo>
                  <a:pt x="2513" y="337"/>
                </a:lnTo>
                <a:lnTo>
                  <a:pt x="2537" y="363"/>
                </a:lnTo>
                <a:lnTo>
                  <a:pt x="2553" y="383"/>
                </a:lnTo>
                <a:lnTo>
                  <a:pt x="2569" y="409"/>
                </a:lnTo>
                <a:lnTo>
                  <a:pt x="2593" y="436"/>
                </a:lnTo>
                <a:lnTo>
                  <a:pt x="2609" y="456"/>
                </a:lnTo>
                <a:lnTo>
                  <a:pt x="2633" y="469"/>
                </a:lnTo>
                <a:lnTo>
                  <a:pt x="2649" y="469"/>
                </a:lnTo>
                <a:lnTo>
                  <a:pt x="2657" y="469"/>
                </a:lnTo>
                <a:lnTo>
                  <a:pt x="2665" y="462"/>
                </a:lnTo>
                <a:lnTo>
                  <a:pt x="2665" y="456"/>
                </a:lnTo>
                <a:lnTo>
                  <a:pt x="2673" y="442"/>
                </a:lnTo>
                <a:lnTo>
                  <a:pt x="2673" y="423"/>
                </a:lnTo>
                <a:lnTo>
                  <a:pt x="2689" y="403"/>
                </a:lnTo>
                <a:lnTo>
                  <a:pt x="2705" y="403"/>
                </a:lnTo>
                <a:lnTo>
                  <a:pt x="2728" y="423"/>
                </a:lnTo>
                <a:lnTo>
                  <a:pt x="2736" y="436"/>
                </a:lnTo>
                <a:lnTo>
                  <a:pt x="2744" y="449"/>
                </a:lnTo>
                <a:lnTo>
                  <a:pt x="2760" y="469"/>
                </a:lnTo>
                <a:lnTo>
                  <a:pt x="2768" y="482"/>
                </a:lnTo>
                <a:lnTo>
                  <a:pt x="2776" y="502"/>
                </a:lnTo>
                <a:lnTo>
                  <a:pt x="2792" y="528"/>
                </a:lnTo>
                <a:lnTo>
                  <a:pt x="2800" y="548"/>
                </a:lnTo>
                <a:lnTo>
                  <a:pt x="2808" y="568"/>
                </a:lnTo>
                <a:lnTo>
                  <a:pt x="2816" y="594"/>
                </a:lnTo>
                <a:lnTo>
                  <a:pt x="2824" y="614"/>
                </a:lnTo>
                <a:lnTo>
                  <a:pt x="2832" y="641"/>
                </a:lnTo>
                <a:lnTo>
                  <a:pt x="2840" y="660"/>
                </a:lnTo>
                <a:lnTo>
                  <a:pt x="2848" y="680"/>
                </a:lnTo>
                <a:lnTo>
                  <a:pt x="2856" y="700"/>
                </a:lnTo>
                <a:lnTo>
                  <a:pt x="2864" y="720"/>
                </a:lnTo>
                <a:lnTo>
                  <a:pt x="2872" y="740"/>
                </a:lnTo>
                <a:lnTo>
                  <a:pt x="2880" y="753"/>
                </a:lnTo>
                <a:lnTo>
                  <a:pt x="2880" y="766"/>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 name="Group 7"/>
          <p:cNvGrpSpPr>
            <a:grpSpLocks/>
          </p:cNvGrpSpPr>
          <p:nvPr/>
        </p:nvGrpSpPr>
        <p:grpSpPr bwMode="auto">
          <a:xfrm>
            <a:off x="1828800" y="1941513"/>
            <a:ext cx="2595563" cy="1274762"/>
            <a:chOff x="1444" y="3060"/>
            <a:chExt cx="1635" cy="803"/>
          </a:xfrm>
        </p:grpSpPr>
        <p:sp>
          <p:nvSpPr>
            <p:cNvPr id="18451" name="Freeform 8"/>
            <p:cNvSpPr>
              <a:spLocks/>
            </p:cNvSpPr>
            <p:nvPr/>
          </p:nvSpPr>
          <p:spPr bwMode="auto">
            <a:xfrm>
              <a:off x="1444" y="3361"/>
              <a:ext cx="1635" cy="502"/>
            </a:xfrm>
            <a:custGeom>
              <a:avLst/>
              <a:gdLst>
                <a:gd name="T0" fmla="*/ 24 w 1635"/>
                <a:gd name="T1" fmla="*/ 496 h 502"/>
                <a:gd name="T2" fmla="*/ 56 w 1635"/>
                <a:gd name="T3" fmla="*/ 482 h 502"/>
                <a:gd name="T4" fmla="*/ 96 w 1635"/>
                <a:gd name="T5" fmla="*/ 469 h 502"/>
                <a:gd name="T6" fmla="*/ 128 w 1635"/>
                <a:gd name="T7" fmla="*/ 443 h 502"/>
                <a:gd name="T8" fmla="*/ 167 w 1635"/>
                <a:gd name="T9" fmla="*/ 423 h 502"/>
                <a:gd name="T10" fmla="*/ 199 w 1635"/>
                <a:gd name="T11" fmla="*/ 390 h 502"/>
                <a:gd name="T12" fmla="*/ 223 w 1635"/>
                <a:gd name="T13" fmla="*/ 364 h 502"/>
                <a:gd name="T14" fmla="*/ 255 w 1635"/>
                <a:gd name="T15" fmla="*/ 324 h 502"/>
                <a:gd name="T16" fmla="*/ 287 w 1635"/>
                <a:gd name="T17" fmla="*/ 291 h 502"/>
                <a:gd name="T18" fmla="*/ 311 w 1635"/>
                <a:gd name="T19" fmla="*/ 258 h 502"/>
                <a:gd name="T20" fmla="*/ 335 w 1635"/>
                <a:gd name="T21" fmla="*/ 218 h 502"/>
                <a:gd name="T22" fmla="*/ 367 w 1635"/>
                <a:gd name="T23" fmla="*/ 185 h 502"/>
                <a:gd name="T24" fmla="*/ 391 w 1635"/>
                <a:gd name="T25" fmla="*/ 152 h 502"/>
                <a:gd name="T26" fmla="*/ 415 w 1635"/>
                <a:gd name="T27" fmla="*/ 119 h 502"/>
                <a:gd name="T28" fmla="*/ 447 w 1635"/>
                <a:gd name="T29" fmla="*/ 86 h 502"/>
                <a:gd name="T30" fmla="*/ 487 w 1635"/>
                <a:gd name="T31" fmla="*/ 47 h 502"/>
                <a:gd name="T32" fmla="*/ 534 w 1635"/>
                <a:gd name="T33" fmla="*/ 14 h 502"/>
                <a:gd name="T34" fmla="*/ 598 w 1635"/>
                <a:gd name="T35" fmla="*/ 0 h 502"/>
                <a:gd name="T36" fmla="*/ 638 w 1635"/>
                <a:gd name="T37" fmla="*/ 14 h 502"/>
                <a:gd name="T38" fmla="*/ 678 w 1635"/>
                <a:gd name="T39" fmla="*/ 33 h 502"/>
                <a:gd name="T40" fmla="*/ 710 w 1635"/>
                <a:gd name="T41" fmla="*/ 53 h 502"/>
                <a:gd name="T42" fmla="*/ 750 w 1635"/>
                <a:gd name="T43" fmla="*/ 99 h 502"/>
                <a:gd name="T44" fmla="*/ 806 w 1635"/>
                <a:gd name="T45" fmla="*/ 146 h 502"/>
                <a:gd name="T46" fmla="*/ 854 w 1635"/>
                <a:gd name="T47" fmla="*/ 198 h 502"/>
                <a:gd name="T48" fmla="*/ 901 w 1635"/>
                <a:gd name="T49" fmla="*/ 238 h 502"/>
                <a:gd name="T50" fmla="*/ 949 w 1635"/>
                <a:gd name="T51" fmla="*/ 278 h 502"/>
                <a:gd name="T52" fmla="*/ 997 w 1635"/>
                <a:gd name="T53" fmla="*/ 317 h 502"/>
                <a:gd name="T54" fmla="*/ 1053 w 1635"/>
                <a:gd name="T55" fmla="*/ 357 h 502"/>
                <a:gd name="T56" fmla="*/ 1101 w 1635"/>
                <a:gd name="T57" fmla="*/ 383 h 502"/>
                <a:gd name="T58" fmla="*/ 1157 w 1635"/>
                <a:gd name="T59" fmla="*/ 410 h 502"/>
                <a:gd name="T60" fmla="*/ 1205 w 1635"/>
                <a:gd name="T61" fmla="*/ 430 h 502"/>
                <a:gd name="T62" fmla="*/ 1237 w 1635"/>
                <a:gd name="T63" fmla="*/ 436 h 502"/>
                <a:gd name="T64" fmla="*/ 1268 w 1635"/>
                <a:gd name="T65" fmla="*/ 449 h 502"/>
                <a:gd name="T66" fmla="*/ 1300 w 1635"/>
                <a:gd name="T67" fmla="*/ 456 h 502"/>
                <a:gd name="T68" fmla="*/ 1340 w 1635"/>
                <a:gd name="T69" fmla="*/ 463 h 502"/>
                <a:gd name="T70" fmla="*/ 1380 w 1635"/>
                <a:gd name="T71" fmla="*/ 469 h 502"/>
                <a:gd name="T72" fmla="*/ 1420 w 1635"/>
                <a:gd name="T73" fmla="*/ 469 h 502"/>
                <a:gd name="T74" fmla="*/ 1452 w 1635"/>
                <a:gd name="T75" fmla="*/ 469 h 502"/>
                <a:gd name="T76" fmla="*/ 1492 w 1635"/>
                <a:gd name="T77" fmla="*/ 476 h 502"/>
                <a:gd name="T78" fmla="*/ 1532 w 1635"/>
                <a:gd name="T79" fmla="*/ 489 h 502"/>
                <a:gd name="T80" fmla="*/ 1572 w 1635"/>
                <a:gd name="T81" fmla="*/ 496 h 502"/>
                <a:gd name="T82" fmla="*/ 1612 w 1635"/>
                <a:gd name="T83" fmla="*/ 502 h 5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35"/>
                <a:gd name="T127" fmla="*/ 0 h 502"/>
                <a:gd name="T128" fmla="*/ 1635 w 1635"/>
                <a:gd name="T129" fmla="*/ 502 h 50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35" h="502">
                  <a:moveTo>
                    <a:pt x="0" y="496"/>
                  </a:moveTo>
                  <a:lnTo>
                    <a:pt x="24" y="496"/>
                  </a:lnTo>
                  <a:lnTo>
                    <a:pt x="40" y="489"/>
                  </a:lnTo>
                  <a:lnTo>
                    <a:pt x="56" y="482"/>
                  </a:lnTo>
                  <a:lnTo>
                    <a:pt x="80" y="476"/>
                  </a:lnTo>
                  <a:lnTo>
                    <a:pt x="96" y="469"/>
                  </a:lnTo>
                  <a:lnTo>
                    <a:pt x="112" y="456"/>
                  </a:lnTo>
                  <a:lnTo>
                    <a:pt x="128" y="443"/>
                  </a:lnTo>
                  <a:lnTo>
                    <a:pt x="152" y="436"/>
                  </a:lnTo>
                  <a:lnTo>
                    <a:pt x="167" y="423"/>
                  </a:lnTo>
                  <a:lnTo>
                    <a:pt x="183" y="410"/>
                  </a:lnTo>
                  <a:lnTo>
                    <a:pt x="199" y="390"/>
                  </a:lnTo>
                  <a:lnTo>
                    <a:pt x="207" y="377"/>
                  </a:lnTo>
                  <a:lnTo>
                    <a:pt x="223" y="364"/>
                  </a:lnTo>
                  <a:lnTo>
                    <a:pt x="239" y="344"/>
                  </a:lnTo>
                  <a:lnTo>
                    <a:pt x="255" y="324"/>
                  </a:lnTo>
                  <a:lnTo>
                    <a:pt x="271" y="311"/>
                  </a:lnTo>
                  <a:lnTo>
                    <a:pt x="287" y="291"/>
                  </a:lnTo>
                  <a:lnTo>
                    <a:pt x="295" y="271"/>
                  </a:lnTo>
                  <a:lnTo>
                    <a:pt x="311" y="258"/>
                  </a:lnTo>
                  <a:lnTo>
                    <a:pt x="327" y="238"/>
                  </a:lnTo>
                  <a:lnTo>
                    <a:pt x="335" y="218"/>
                  </a:lnTo>
                  <a:lnTo>
                    <a:pt x="351" y="198"/>
                  </a:lnTo>
                  <a:lnTo>
                    <a:pt x="367" y="185"/>
                  </a:lnTo>
                  <a:lnTo>
                    <a:pt x="375" y="165"/>
                  </a:lnTo>
                  <a:lnTo>
                    <a:pt x="391" y="152"/>
                  </a:lnTo>
                  <a:lnTo>
                    <a:pt x="407" y="132"/>
                  </a:lnTo>
                  <a:lnTo>
                    <a:pt x="415" y="119"/>
                  </a:lnTo>
                  <a:lnTo>
                    <a:pt x="431" y="99"/>
                  </a:lnTo>
                  <a:lnTo>
                    <a:pt x="447" y="86"/>
                  </a:lnTo>
                  <a:lnTo>
                    <a:pt x="455" y="73"/>
                  </a:lnTo>
                  <a:lnTo>
                    <a:pt x="487" y="47"/>
                  </a:lnTo>
                  <a:lnTo>
                    <a:pt x="511" y="27"/>
                  </a:lnTo>
                  <a:lnTo>
                    <a:pt x="534" y="14"/>
                  </a:lnTo>
                  <a:lnTo>
                    <a:pt x="566" y="7"/>
                  </a:lnTo>
                  <a:lnTo>
                    <a:pt x="598" y="0"/>
                  </a:lnTo>
                  <a:lnTo>
                    <a:pt x="630" y="7"/>
                  </a:lnTo>
                  <a:lnTo>
                    <a:pt x="638" y="14"/>
                  </a:lnTo>
                  <a:lnTo>
                    <a:pt x="654" y="20"/>
                  </a:lnTo>
                  <a:lnTo>
                    <a:pt x="678" y="33"/>
                  </a:lnTo>
                  <a:lnTo>
                    <a:pt x="694" y="40"/>
                  </a:lnTo>
                  <a:lnTo>
                    <a:pt x="710" y="53"/>
                  </a:lnTo>
                  <a:lnTo>
                    <a:pt x="726" y="73"/>
                  </a:lnTo>
                  <a:lnTo>
                    <a:pt x="750" y="99"/>
                  </a:lnTo>
                  <a:lnTo>
                    <a:pt x="774" y="126"/>
                  </a:lnTo>
                  <a:lnTo>
                    <a:pt x="806" y="146"/>
                  </a:lnTo>
                  <a:lnTo>
                    <a:pt x="830" y="172"/>
                  </a:lnTo>
                  <a:lnTo>
                    <a:pt x="854" y="198"/>
                  </a:lnTo>
                  <a:lnTo>
                    <a:pt x="878" y="218"/>
                  </a:lnTo>
                  <a:lnTo>
                    <a:pt x="901" y="238"/>
                  </a:lnTo>
                  <a:lnTo>
                    <a:pt x="925" y="258"/>
                  </a:lnTo>
                  <a:lnTo>
                    <a:pt x="949" y="278"/>
                  </a:lnTo>
                  <a:lnTo>
                    <a:pt x="973" y="298"/>
                  </a:lnTo>
                  <a:lnTo>
                    <a:pt x="997" y="317"/>
                  </a:lnTo>
                  <a:lnTo>
                    <a:pt x="1021" y="337"/>
                  </a:lnTo>
                  <a:lnTo>
                    <a:pt x="1053" y="357"/>
                  </a:lnTo>
                  <a:lnTo>
                    <a:pt x="1077" y="370"/>
                  </a:lnTo>
                  <a:lnTo>
                    <a:pt x="1101" y="383"/>
                  </a:lnTo>
                  <a:lnTo>
                    <a:pt x="1133" y="397"/>
                  </a:lnTo>
                  <a:lnTo>
                    <a:pt x="1157" y="410"/>
                  </a:lnTo>
                  <a:lnTo>
                    <a:pt x="1189" y="423"/>
                  </a:lnTo>
                  <a:lnTo>
                    <a:pt x="1205" y="430"/>
                  </a:lnTo>
                  <a:lnTo>
                    <a:pt x="1221" y="436"/>
                  </a:lnTo>
                  <a:lnTo>
                    <a:pt x="1237" y="436"/>
                  </a:lnTo>
                  <a:lnTo>
                    <a:pt x="1253" y="443"/>
                  </a:lnTo>
                  <a:lnTo>
                    <a:pt x="1268" y="449"/>
                  </a:lnTo>
                  <a:lnTo>
                    <a:pt x="1284" y="449"/>
                  </a:lnTo>
                  <a:lnTo>
                    <a:pt x="1300" y="456"/>
                  </a:lnTo>
                  <a:lnTo>
                    <a:pt x="1324" y="456"/>
                  </a:lnTo>
                  <a:lnTo>
                    <a:pt x="1340" y="463"/>
                  </a:lnTo>
                  <a:lnTo>
                    <a:pt x="1356" y="463"/>
                  </a:lnTo>
                  <a:lnTo>
                    <a:pt x="1380" y="469"/>
                  </a:lnTo>
                  <a:lnTo>
                    <a:pt x="1396" y="469"/>
                  </a:lnTo>
                  <a:lnTo>
                    <a:pt x="1420" y="469"/>
                  </a:lnTo>
                  <a:lnTo>
                    <a:pt x="1436" y="469"/>
                  </a:lnTo>
                  <a:lnTo>
                    <a:pt x="1452" y="469"/>
                  </a:lnTo>
                  <a:lnTo>
                    <a:pt x="1476" y="476"/>
                  </a:lnTo>
                  <a:lnTo>
                    <a:pt x="1492" y="476"/>
                  </a:lnTo>
                  <a:lnTo>
                    <a:pt x="1516" y="482"/>
                  </a:lnTo>
                  <a:lnTo>
                    <a:pt x="1532" y="489"/>
                  </a:lnTo>
                  <a:lnTo>
                    <a:pt x="1556" y="496"/>
                  </a:lnTo>
                  <a:lnTo>
                    <a:pt x="1572" y="496"/>
                  </a:lnTo>
                  <a:lnTo>
                    <a:pt x="1596" y="502"/>
                  </a:lnTo>
                  <a:lnTo>
                    <a:pt x="1612" y="502"/>
                  </a:lnTo>
                  <a:lnTo>
                    <a:pt x="1635" y="502"/>
                  </a:lnTo>
                </a:path>
              </a:pathLst>
            </a:custGeom>
            <a:noFill/>
            <a:ln w="50800">
              <a:solidFill>
                <a:srgbClr val="00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52" name="Rectangle 9"/>
            <p:cNvSpPr>
              <a:spLocks noChangeArrowheads="1"/>
            </p:cNvSpPr>
            <p:nvPr/>
          </p:nvSpPr>
          <p:spPr bwMode="auto">
            <a:xfrm>
              <a:off x="1956" y="3060"/>
              <a:ext cx="176"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lnSpc>
                  <a:spcPct val="85000"/>
                </a:lnSpc>
                <a:spcBef>
                  <a:spcPct val="0"/>
                </a:spcBef>
              </a:pPr>
              <a:r>
                <a:rPr lang="en-US" altLang="zh-CN" sz="1800" b="1">
                  <a:solidFill>
                    <a:srgbClr val="0000CC"/>
                  </a:solidFill>
                  <a:ea typeface="宋体" panose="02010600030101010101" pitchFamily="2" charset="-122"/>
                </a:rPr>
                <a:t>S</a:t>
              </a:r>
            </a:p>
          </p:txBody>
        </p:sp>
      </p:grpSp>
      <p:grpSp>
        <p:nvGrpSpPr>
          <p:cNvPr id="3" name="Group 20"/>
          <p:cNvGrpSpPr>
            <a:grpSpLocks/>
          </p:cNvGrpSpPr>
          <p:nvPr/>
        </p:nvGrpSpPr>
        <p:grpSpPr bwMode="auto">
          <a:xfrm>
            <a:off x="1892300" y="990600"/>
            <a:ext cx="3479800" cy="2219325"/>
            <a:chOff x="1192" y="624"/>
            <a:chExt cx="2192" cy="1398"/>
          </a:xfrm>
        </p:grpSpPr>
        <p:sp>
          <p:nvSpPr>
            <p:cNvPr id="18449" name="Freeform 11"/>
            <p:cNvSpPr>
              <a:spLocks/>
            </p:cNvSpPr>
            <p:nvPr/>
          </p:nvSpPr>
          <p:spPr bwMode="auto">
            <a:xfrm>
              <a:off x="1192" y="884"/>
              <a:ext cx="2192" cy="1138"/>
            </a:xfrm>
            <a:custGeom>
              <a:avLst/>
              <a:gdLst>
                <a:gd name="T0" fmla="*/ 40 w 2192"/>
                <a:gd name="T1" fmla="*/ 1136 h 1138"/>
                <a:gd name="T2" fmla="*/ 104 w 2192"/>
                <a:gd name="T3" fmla="*/ 1129 h 1138"/>
                <a:gd name="T4" fmla="*/ 159 w 2192"/>
                <a:gd name="T5" fmla="*/ 1122 h 1138"/>
                <a:gd name="T6" fmla="*/ 223 w 2192"/>
                <a:gd name="T7" fmla="*/ 1109 h 1138"/>
                <a:gd name="T8" fmla="*/ 287 w 2192"/>
                <a:gd name="T9" fmla="*/ 1103 h 1138"/>
                <a:gd name="T10" fmla="*/ 343 w 2192"/>
                <a:gd name="T11" fmla="*/ 1083 h 1138"/>
                <a:gd name="T12" fmla="*/ 407 w 2192"/>
                <a:gd name="T13" fmla="*/ 1070 h 1138"/>
                <a:gd name="T14" fmla="*/ 463 w 2192"/>
                <a:gd name="T15" fmla="*/ 1050 h 1138"/>
                <a:gd name="T16" fmla="*/ 518 w 2192"/>
                <a:gd name="T17" fmla="*/ 1030 h 1138"/>
                <a:gd name="T18" fmla="*/ 574 w 2192"/>
                <a:gd name="T19" fmla="*/ 1004 h 1138"/>
                <a:gd name="T20" fmla="*/ 630 w 2192"/>
                <a:gd name="T21" fmla="*/ 977 h 1138"/>
                <a:gd name="T22" fmla="*/ 686 w 2192"/>
                <a:gd name="T23" fmla="*/ 951 h 1138"/>
                <a:gd name="T24" fmla="*/ 734 w 2192"/>
                <a:gd name="T25" fmla="*/ 918 h 1138"/>
                <a:gd name="T26" fmla="*/ 782 w 2192"/>
                <a:gd name="T27" fmla="*/ 885 h 1138"/>
                <a:gd name="T28" fmla="*/ 822 w 2192"/>
                <a:gd name="T29" fmla="*/ 852 h 1138"/>
                <a:gd name="T30" fmla="*/ 861 w 2192"/>
                <a:gd name="T31" fmla="*/ 812 h 1138"/>
                <a:gd name="T32" fmla="*/ 901 w 2192"/>
                <a:gd name="T33" fmla="*/ 772 h 1138"/>
                <a:gd name="T34" fmla="*/ 941 w 2192"/>
                <a:gd name="T35" fmla="*/ 720 h 1138"/>
                <a:gd name="T36" fmla="*/ 973 w 2192"/>
                <a:gd name="T37" fmla="*/ 654 h 1138"/>
                <a:gd name="T38" fmla="*/ 1013 w 2192"/>
                <a:gd name="T39" fmla="*/ 588 h 1138"/>
                <a:gd name="T40" fmla="*/ 1053 w 2192"/>
                <a:gd name="T41" fmla="*/ 508 h 1138"/>
                <a:gd name="T42" fmla="*/ 1093 w 2192"/>
                <a:gd name="T43" fmla="*/ 436 h 1138"/>
                <a:gd name="T44" fmla="*/ 1133 w 2192"/>
                <a:gd name="T45" fmla="*/ 357 h 1138"/>
                <a:gd name="T46" fmla="*/ 1165 w 2192"/>
                <a:gd name="T47" fmla="*/ 284 h 1138"/>
                <a:gd name="T48" fmla="*/ 1205 w 2192"/>
                <a:gd name="T49" fmla="*/ 211 h 1138"/>
                <a:gd name="T50" fmla="*/ 1236 w 2192"/>
                <a:gd name="T51" fmla="*/ 145 h 1138"/>
                <a:gd name="T52" fmla="*/ 1268 w 2192"/>
                <a:gd name="T53" fmla="*/ 92 h 1138"/>
                <a:gd name="T54" fmla="*/ 1300 w 2192"/>
                <a:gd name="T55" fmla="*/ 46 h 1138"/>
                <a:gd name="T56" fmla="*/ 1348 w 2192"/>
                <a:gd name="T57" fmla="*/ 0 h 1138"/>
                <a:gd name="T58" fmla="*/ 1388 w 2192"/>
                <a:gd name="T59" fmla="*/ 7 h 1138"/>
                <a:gd name="T60" fmla="*/ 1404 w 2192"/>
                <a:gd name="T61" fmla="*/ 33 h 1138"/>
                <a:gd name="T62" fmla="*/ 1428 w 2192"/>
                <a:gd name="T63" fmla="*/ 79 h 1138"/>
                <a:gd name="T64" fmla="*/ 1444 w 2192"/>
                <a:gd name="T65" fmla="*/ 132 h 1138"/>
                <a:gd name="T66" fmla="*/ 1460 w 2192"/>
                <a:gd name="T67" fmla="*/ 185 h 1138"/>
                <a:gd name="T68" fmla="*/ 1468 w 2192"/>
                <a:gd name="T69" fmla="*/ 238 h 1138"/>
                <a:gd name="T70" fmla="*/ 1484 w 2192"/>
                <a:gd name="T71" fmla="*/ 291 h 1138"/>
                <a:gd name="T72" fmla="*/ 1492 w 2192"/>
                <a:gd name="T73" fmla="*/ 337 h 1138"/>
                <a:gd name="T74" fmla="*/ 1500 w 2192"/>
                <a:gd name="T75" fmla="*/ 390 h 1138"/>
                <a:gd name="T76" fmla="*/ 1516 w 2192"/>
                <a:gd name="T77" fmla="*/ 436 h 1138"/>
                <a:gd name="T78" fmla="*/ 1524 w 2192"/>
                <a:gd name="T79" fmla="*/ 489 h 1138"/>
                <a:gd name="T80" fmla="*/ 1540 w 2192"/>
                <a:gd name="T81" fmla="*/ 535 h 1138"/>
                <a:gd name="T82" fmla="*/ 1556 w 2192"/>
                <a:gd name="T83" fmla="*/ 581 h 1138"/>
                <a:gd name="T84" fmla="*/ 1572 w 2192"/>
                <a:gd name="T85" fmla="*/ 634 h 1138"/>
                <a:gd name="T86" fmla="*/ 1595 w 2192"/>
                <a:gd name="T87" fmla="*/ 680 h 1138"/>
                <a:gd name="T88" fmla="*/ 1627 w 2192"/>
                <a:gd name="T89" fmla="*/ 726 h 1138"/>
                <a:gd name="T90" fmla="*/ 1659 w 2192"/>
                <a:gd name="T91" fmla="*/ 772 h 1138"/>
                <a:gd name="T92" fmla="*/ 1699 w 2192"/>
                <a:gd name="T93" fmla="*/ 819 h 1138"/>
                <a:gd name="T94" fmla="*/ 1755 w 2192"/>
                <a:gd name="T95" fmla="*/ 871 h 1138"/>
                <a:gd name="T96" fmla="*/ 1811 w 2192"/>
                <a:gd name="T97" fmla="*/ 924 h 1138"/>
                <a:gd name="T98" fmla="*/ 1859 w 2192"/>
                <a:gd name="T99" fmla="*/ 977 h 1138"/>
                <a:gd name="T100" fmla="*/ 1915 w 2192"/>
                <a:gd name="T101" fmla="*/ 1023 h 1138"/>
                <a:gd name="T102" fmla="*/ 1978 w 2192"/>
                <a:gd name="T103" fmla="*/ 1070 h 1138"/>
                <a:gd name="T104" fmla="*/ 2093 w 2192"/>
                <a:gd name="T105" fmla="*/ 1126 h 113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192"/>
                <a:gd name="T160" fmla="*/ 0 h 1138"/>
                <a:gd name="T161" fmla="*/ 2192 w 2192"/>
                <a:gd name="T162" fmla="*/ 1138 h 113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192" h="1138">
                  <a:moveTo>
                    <a:pt x="0" y="1136"/>
                  </a:moveTo>
                  <a:lnTo>
                    <a:pt x="24" y="1136"/>
                  </a:lnTo>
                  <a:lnTo>
                    <a:pt x="40" y="1136"/>
                  </a:lnTo>
                  <a:lnTo>
                    <a:pt x="64" y="1129"/>
                  </a:lnTo>
                  <a:lnTo>
                    <a:pt x="80" y="1129"/>
                  </a:lnTo>
                  <a:lnTo>
                    <a:pt x="104" y="1129"/>
                  </a:lnTo>
                  <a:lnTo>
                    <a:pt x="120" y="1129"/>
                  </a:lnTo>
                  <a:lnTo>
                    <a:pt x="143" y="1122"/>
                  </a:lnTo>
                  <a:lnTo>
                    <a:pt x="159" y="1122"/>
                  </a:lnTo>
                  <a:lnTo>
                    <a:pt x="183" y="1116"/>
                  </a:lnTo>
                  <a:lnTo>
                    <a:pt x="199" y="1116"/>
                  </a:lnTo>
                  <a:lnTo>
                    <a:pt x="223" y="1109"/>
                  </a:lnTo>
                  <a:lnTo>
                    <a:pt x="247" y="1109"/>
                  </a:lnTo>
                  <a:lnTo>
                    <a:pt x="263" y="1103"/>
                  </a:lnTo>
                  <a:lnTo>
                    <a:pt x="287" y="1103"/>
                  </a:lnTo>
                  <a:lnTo>
                    <a:pt x="303" y="1096"/>
                  </a:lnTo>
                  <a:lnTo>
                    <a:pt x="327" y="1089"/>
                  </a:lnTo>
                  <a:lnTo>
                    <a:pt x="343" y="1083"/>
                  </a:lnTo>
                  <a:lnTo>
                    <a:pt x="367" y="1083"/>
                  </a:lnTo>
                  <a:lnTo>
                    <a:pt x="383" y="1076"/>
                  </a:lnTo>
                  <a:lnTo>
                    <a:pt x="407" y="1070"/>
                  </a:lnTo>
                  <a:lnTo>
                    <a:pt x="423" y="1063"/>
                  </a:lnTo>
                  <a:lnTo>
                    <a:pt x="447" y="1056"/>
                  </a:lnTo>
                  <a:lnTo>
                    <a:pt x="463" y="1050"/>
                  </a:lnTo>
                  <a:lnTo>
                    <a:pt x="487" y="1043"/>
                  </a:lnTo>
                  <a:lnTo>
                    <a:pt x="502" y="1037"/>
                  </a:lnTo>
                  <a:lnTo>
                    <a:pt x="518" y="1030"/>
                  </a:lnTo>
                  <a:lnTo>
                    <a:pt x="542" y="1023"/>
                  </a:lnTo>
                  <a:lnTo>
                    <a:pt x="558" y="1017"/>
                  </a:lnTo>
                  <a:lnTo>
                    <a:pt x="574" y="1004"/>
                  </a:lnTo>
                  <a:lnTo>
                    <a:pt x="598" y="997"/>
                  </a:lnTo>
                  <a:lnTo>
                    <a:pt x="614" y="990"/>
                  </a:lnTo>
                  <a:lnTo>
                    <a:pt x="630" y="977"/>
                  </a:lnTo>
                  <a:lnTo>
                    <a:pt x="646" y="971"/>
                  </a:lnTo>
                  <a:lnTo>
                    <a:pt x="670" y="964"/>
                  </a:lnTo>
                  <a:lnTo>
                    <a:pt x="686" y="951"/>
                  </a:lnTo>
                  <a:lnTo>
                    <a:pt x="702" y="944"/>
                  </a:lnTo>
                  <a:lnTo>
                    <a:pt x="718" y="931"/>
                  </a:lnTo>
                  <a:lnTo>
                    <a:pt x="734" y="918"/>
                  </a:lnTo>
                  <a:lnTo>
                    <a:pt x="750" y="911"/>
                  </a:lnTo>
                  <a:lnTo>
                    <a:pt x="766" y="898"/>
                  </a:lnTo>
                  <a:lnTo>
                    <a:pt x="782" y="885"/>
                  </a:lnTo>
                  <a:lnTo>
                    <a:pt x="798" y="878"/>
                  </a:lnTo>
                  <a:lnTo>
                    <a:pt x="814" y="865"/>
                  </a:lnTo>
                  <a:lnTo>
                    <a:pt x="822" y="852"/>
                  </a:lnTo>
                  <a:lnTo>
                    <a:pt x="838" y="838"/>
                  </a:lnTo>
                  <a:lnTo>
                    <a:pt x="854" y="825"/>
                  </a:lnTo>
                  <a:lnTo>
                    <a:pt x="861" y="812"/>
                  </a:lnTo>
                  <a:lnTo>
                    <a:pt x="877" y="799"/>
                  </a:lnTo>
                  <a:lnTo>
                    <a:pt x="885" y="786"/>
                  </a:lnTo>
                  <a:lnTo>
                    <a:pt x="901" y="772"/>
                  </a:lnTo>
                  <a:lnTo>
                    <a:pt x="917" y="753"/>
                  </a:lnTo>
                  <a:lnTo>
                    <a:pt x="925" y="739"/>
                  </a:lnTo>
                  <a:lnTo>
                    <a:pt x="941" y="720"/>
                  </a:lnTo>
                  <a:lnTo>
                    <a:pt x="949" y="700"/>
                  </a:lnTo>
                  <a:lnTo>
                    <a:pt x="965" y="680"/>
                  </a:lnTo>
                  <a:lnTo>
                    <a:pt x="973" y="654"/>
                  </a:lnTo>
                  <a:lnTo>
                    <a:pt x="989" y="634"/>
                  </a:lnTo>
                  <a:lnTo>
                    <a:pt x="1005" y="607"/>
                  </a:lnTo>
                  <a:lnTo>
                    <a:pt x="1013" y="588"/>
                  </a:lnTo>
                  <a:lnTo>
                    <a:pt x="1029" y="561"/>
                  </a:lnTo>
                  <a:lnTo>
                    <a:pt x="1037" y="535"/>
                  </a:lnTo>
                  <a:lnTo>
                    <a:pt x="1053" y="508"/>
                  </a:lnTo>
                  <a:lnTo>
                    <a:pt x="1069" y="489"/>
                  </a:lnTo>
                  <a:lnTo>
                    <a:pt x="1077" y="462"/>
                  </a:lnTo>
                  <a:lnTo>
                    <a:pt x="1093" y="436"/>
                  </a:lnTo>
                  <a:lnTo>
                    <a:pt x="1101" y="409"/>
                  </a:lnTo>
                  <a:lnTo>
                    <a:pt x="1117" y="383"/>
                  </a:lnTo>
                  <a:lnTo>
                    <a:pt x="1133" y="357"/>
                  </a:lnTo>
                  <a:lnTo>
                    <a:pt x="1141" y="330"/>
                  </a:lnTo>
                  <a:lnTo>
                    <a:pt x="1157" y="304"/>
                  </a:lnTo>
                  <a:lnTo>
                    <a:pt x="1165" y="284"/>
                  </a:lnTo>
                  <a:lnTo>
                    <a:pt x="1181" y="257"/>
                  </a:lnTo>
                  <a:lnTo>
                    <a:pt x="1189" y="231"/>
                  </a:lnTo>
                  <a:lnTo>
                    <a:pt x="1205" y="211"/>
                  </a:lnTo>
                  <a:lnTo>
                    <a:pt x="1213" y="191"/>
                  </a:lnTo>
                  <a:lnTo>
                    <a:pt x="1228" y="165"/>
                  </a:lnTo>
                  <a:lnTo>
                    <a:pt x="1236" y="145"/>
                  </a:lnTo>
                  <a:lnTo>
                    <a:pt x="1252" y="125"/>
                  </a:lnTo>
                  <a:lnTo>
                    <a:pt x="1260" y="106"/>
                  </a:lnTo>
                  <a:lnTo>
                    <a:pt x="1268" y="92"/>
                  </a:lnTo>
                  <a:lnTo>
                    <a:pt x="1284" y="73"/>
                  </a:lnTo>
                  <a:lnTo>
                    <a:pt x="1292" y="59"/>
                  </a:lnTo>
                  <a:lnTo>
                    <a:pt x="1300" y="46"/>
                  </a:lnTo>
                  <a:lnTo>
                    <a:pt x="1316" y="33"/>
                  </a:lnTo>
                  <a:lnTo>
                    <a:pt x="1332" y="13"/>
                  </a:lnTo>
                  <a:lnTo>
                    <a:pt x="1348" y="0"/>
                  </a:lnTo>
                  <a:lnTo>
                    <a:pt x="1364" y="0"/>
                  </a:lnTo>
                  <a:lnTo>
                    <a:pt x="1380" y="0"/>
                  </a:lnTo>
                  <a:lnTo>
                    <a:pt x="1388" y="7"/>
                  </a:lnTo>
                  <a:lnTo>
                    <a:pt x="1388" y="13"/>
                  </a:lnTo>
                  <a:lnTo>
                    <a:pt x="1396" y="20"/>
                  </a:lnTo>
                  <a:lnTo>
                    <a:pt x="1404" y="33"/>
                  </a:lnTo>
                  <a:lnTo>
                    <a:pt x="1412" y="46"/>
                  </a:lnTo>
                  <a:lnTo>
                    <a:pt x="1420" y="66"/>
                  </a:lnTo>
                  <a:lnTo>
                    <a:pt x="1428" y="79"/>
                  </a:lnTo>
                  <a:lnTo>
                    <a:pt x="1436" y="99"/>
                  </a:lnTo>
                  <a:lnTo>
                    <a:pt x="1436" y="119"/>
                  </a:lnTo>
                  <a:lnTo>
                    <a:pt x="1444" y="132"/>
                  </a:lnTo>
                  <a:lnTo>
                    <a:pt x="1452" y="152"/>
                  </a:lnTo>
                  <a:lnTo>
                    <a:pt x="1452" y="172"/>
                  </a:lnTo>
                  <a:lnTo>
                    <a:pt x="1460" y="185"/>
                  </a:lnTo>
                  <a:lnTo>
                    <a:pt x="1460" y="205"/>
                  </a:lnTo>
                  <a:lnTo>
                    <a:pt x="1468" y="218"/>
                  </a:lnTo>
                  <a:lnTo>
                    <a:pt x="1468" y="238"/>
                  </a:lnTo>
                  <a:lnTo>
                    <a:pt x="1476" y="251"/>
                  </a:lnTo>
                  <a:lnTo>
                    <a:pt x="1476" y="271"/>
                  </a:lnTo>
                  <a:lnTo>
                    <a:pt x="1484" y="291"/>
                  </a:lnTo>
                  <a:lnTo>
                    <a:pt x="1484" y="304"/>
                  </a:lnTo>
                  <a:lnTo>
                    <a:pt x="1492" y="324"/>
                  </a:lnTo>
                  <a:lnTo>
                    <a:pt x="1492" y="337"/>
                  </a:lnTo>
                  <a:lnTo>
                    <a:pt x="1492" y="357"/>
                  </a:lnTo>
                  <a:lnTo>
                    <a:pt x="1500" y="370"/>
                  </a:lnTo>
                  <a:lnTo>
                    <a:pt x="1500" y="390"/>
                  </a:lnTo>
                  <a:lnTo>
                    <a:pt x="1508" y="403"/>
                  </a:lnTo>
                  <a:lnTo>
                    <a:pt x="1508" y="423"/>
                  </a:lnTo>
                  <a:lnTo>
                    <a:pt x="1516" y="436"/>
                  </a:lnTo>
                  <a:lnTo>
                    <a:pt x="1516" y="456"/>
                  </a:lnTo>
                  <a:lnTo>
                    <a:pt x="1516" y="469"/>
                  </a:lnTo>
                  <a:lnTo>
                    <a:pt x="1524" y="489"/>
                  </a:lnTo>
                  <a:lnTo>
                    <a:pt x="1524" y="502"/>
                  </a:lnTo>
                  <a:lnTo>
                    <a:pt x="1532" y="522"/>
                  </a:lnTo>
                  <a:lnTo>
                    <a:pt x="1540" y="535"/>
                  </a:lnTo>
                  <a:lnTo>
                    <a:pt x="1540" y="548"/>
                  </a:lnTo>
                  <a:lnTo>
                    <a:pt x="1548" y="568"/>
                  </a:lnTo>
                  <a:lnTo>
                    <a:pt x="1556" y="581"/>
                  </a:lnTo>
                  <a:lnTo>
                    <a:pt x="1556" y="601"/>
                  </a:lnTo>
                  <a:lnTo>
                    <a:pt x="1564" y="614"/>
                  </a:lnTo>
                  <a:lnTo>
                    <a:pt x="1572" y="634"/>
                  </a:lnTo>
                  <a:lnTo>
                    <a:pt x="1580" y="647"/>
                  </a:lnTo>
                  <a:lnTo>
                    <a:pt x="1587" y="660"/>
                  </a:lnTo>
                  <a:lnTo>
                    <a:pt x="1595" y="680"/>
                  </a:lnTo>
                  <a:lnTo>
                    <a:pt x="1603" y="693"/>
                  </a:lnTo>
                  <a:lnTo>
                    <a:pt x="1611" y="706"/>
                  </a:lnTo>
                  <a:lnTo>
                    <a:pt x="1627" y="726"/>
                  </a:lnTo>
                  <a:lnTo>
                    <a:pt x="1635" y="739"/>
                  </a:lnTo>
                  <a:lnTo>
                    <a:pt x="1643" y="753"/>
                  </a:lnTo>
                  <a:lnTo>
                    <a:pt x="1659" y="772"/>
                  </a:lnTo>
                  <a:lnTo>
                    <a:pt x="1675" y="786"/>
                  </a:lnTo>
                  <a:lnTo>
                    <a:pt x="1683" y="799"/>
                  </a:lnTo>
                  <a:lnTo>
                    <a:pt x="1699" y="819"/>
                  </a:lnTo>
                  <a:lnTo>
                    <a:pt x="1715" y="832"/>
                  </a:lnTo>
                  <a:lnTo>
                    <a:pt x="1731" y="852"/>
                  </a:lnTo>
                  <a:lnTo>
                    <a:pt x="1755" y="871"/>
                  </a:lnTo>
                  <a:lnTo>
                    <a:pt x="1771" y="885"/>
                  </a:lnTo>
                  <a:lnTo>
                    <a:pt x="1787" y="905"/>
                  </a:lnTo>
                  <a:lnTo>
                    <a:pt x="1811" y="924"/>
                  </a:lnTo>
                  <a:lnTo>
                    <a:pt x="1827" y="938"/>
                  </a:lnTo>
                  <a:lnTo>
                    <a:pt x="1843" y="957"/>
                  </a:lnTo>
                  <a:lnTo>
                    <a:pt x="1859" y="977"/>
                  </a:lnTo>
                  <a:lnTo>
                    <a:pt x="1883" y="990"/>
                  </a:lnTo>
                  <a:lnTo>
                    <a:pt x="1899" y="1010"/>
                  </a:lnTo>
                  <a:lnTo>
                    <a:pt x="1915" y="1023"/>
                  </a:lnTo>
                  <a:lnTo>
                    <a:pt x="1939" y="1037"/>
                  </a:lnTo>
                  <a:lnTo>
                    <a:pt x="1954" y="1056"/>
                  </a:lnTo>
                  <a:lnTo>
                    <a:pt x="1978" y="1070"/>
                  </a:lnTo>
                  <a:lnTo>
                    <a:pt x="1994" y="1083"/>
                  </a:lnTo>
                  <a:lnTo>
                    <a:pt x="2018" y="1096"/>
                  </a:lnTo>
                  <a:lnTo>
                    <a:pt x="2093" y="1126"/>
                  </a:lnTo>
                  <a:lnTo>
                    <a:pt x="2192" y="1138"/>
                  </a:lnTo>
                </a:path>
              </a:pathLst>
            </a:custGeom>
            <a:noFill/>
            <a:ln w="50800">
              <a:solidFill>
                <a:srgbClr val="00CC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50" name="Rectangle 12"/>
            <p:cNvSpPr>
              <a:spLocks noChangeArrowheads="1"/>
            </p:cNvSpPr>
            <p:nvPr/>
          </p:nvSpPr>
          <p:spPr bwMode="auto">
            <a:xfrm>
              <a:off x="2492" y="624"/>
              <a:ext cx="200"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lnSpc>
                  <a:spcPct val="85000"/>
                </a:lnSpc>
                <a:spcBef>
                  <a:spcPct val="0"/>
                </a:spcBef>
              </a:pPr>
              <a:r>
                <a:rPr lang="en-US" altLang="zh-CN" sz="1800" b="1">
                  <a:solidFill>
                    <a:srgbClr val="00CC00"/>
                  </a:solidFill>
                  <a:ea typeface="宋体" panose="02010600030101010101" pitchFamily="2" charset="-122"/>
                </a:rPr>
                <a:t>M</a:t>
              </a:r>
            </a:p>
          </p:txBody>
        </p:sp>
      </p:grpSp>
      <p:grpSp>
        <p:nvGrpSpPr>
          <p:cNvPr id="4" name="Group 21"/>
          <p:cNvGrpSpPr>
            <a:grpSpLocks/>
          </p:cNvGrpSpPr>
          <p:nvPr/>
        </p:nvGrpSpPr>
        <p:grpSpPr bwMode="auto">
          <a:xfrm>
            <a:off x="2259013" y="990600"/>
            <a:ext cx="3951287" cy="2227263"/>
            <a:chOff x="1423" y="624"/>
            <a:chExt cx="2489" cy="1403"/>
          </a:xfrm>
        </p:grpSpPr>
        <p:sp>
          <p:nvSpPr>
            <p:cNvPr id="18447" name="Freeform 14"/>
            <p:cNvSpPr>
              <a:spLocks/>
            </p:cNvSpPr>
            <p:nvPr/>
          </p:nvSpPr>
          <p:spPr bwMode="auto">
            <a:xfrm>
              <a:off x="1423" y="947"/>
              <a:ext cx="2489" cy="1080"/>
            </a:xfrm>
            <a:custGeom>
              <a:avLst/>
              <a:gdLst>
                <a:gd name="T0" fmla="*/ 48 w 2489"/>
                <a:gd name="T1" fmla="*/ 1080 h 1080"/>
                <a:gd name="T2" fmla="*/ 112 w 2489"/>
                <a:gd name="T3" fmla="*/ 1080 h 1080"/>
                <a:gd name="T4" fmla="*/ 176 w 2489"/>
                <a:gd name="T5" fmla="*/ 1080 h 1080"/>
                <a:gd name="T6" fmla="*/ 240 w 2489"/>
                <a:gd name="T7" fmla="*/ 1075 h 1080"/>
                <a:gd name="T8" fmla="*/ 303 w 2489"/>
                <a:gd name="T9" fmla="*/ 1068 h 1080"/>
                <a:gd name="T10" fmla="*/ 367 w 2489"/>
                <a:gd name="T11" fmla="*/ 1062 h 1080"/>
                <a:gd name="T12" fmla="*/ 431 w 2489"/>
                <a:gd name="T13" fmla="*/ 1050 h 1080"/>
                <a:gd name="T14" fmla="*/ 487 w 2489"/>
                <a:gd name="T15" fmla="*/ 1031 h 1080"/>
                <a:gd name="T16" fmla="*/ 551 w 2489"/>
                <a:gd name="T17" fmla="*/ 1019 h 1080"/>
                <a:gd name="T18" fmla="*/ 607 w 2489"/>
                <a:gd name="T19" fmla="*/ 995 h 1080"/>
                <a:gd name="T20" fmla="*/ 662 w 2489"/>
                <a:gd name="T21" fmla="*/ 976 h 1080"/>
                <a:gd name="T22" fmla="*/ 718 w 2489"/>
                <a:gd name="T23" fmla="*/ 952 h 1080"/>
                <a:gd name="T24" fmla="*/ 774 w 2489"/>
                <a:gd name="T25" fmla="*/ 927 h 1080"/>
                <a:gd name="T26" fmla="*/ 830 w 2489"/>
                <a:gd name="T27" fmla="*/ 903 h 1080"/>
                <a:gd name="T28" fmla="*/ 886 w 2489"/>
                <a:gd name="T29" fmla="*/ 872 h 1080"/>
                <a:gd name="T30" fmla="*/ 942 w 2489"/>
                <a:gd name="T31" fmla="*/ 841 h 1080"/>
                <a:gd name="T32" fmla="*/ 997 w 2489"/>
                <a:gd name="T33" fmla="*/ 804 h 1080"/>
                <a:gd name="T34" fmla="*/ 1045 w 2489"/>
                <a:gd name="T35" fmla="*/ 749 h 1080"/>
                <a:gd name="T36" fmla="*/ 1101 w 2489"/>
                <a:gd name="T37" fmla="*/ 688 h 1080"/>
                <a:gd name="T38" fmla="*/ 1133 w 2489"/>
                <a:gd name="T39" fmla="*/ 639 h 1080"/>
                <a:gd name="T40" fmla="*/ 1157 w 2489"/>
                <a:gd name="T41" fmla="*/ 602 h 1080"/>
                <a:gd name="T42" fmla="*/ 1181 w 2489"/>
                <a:gd name="T43" fmla="*/ 565 h 1080"/>
                <a:gd name="T44" fmla="*/ 1197 w 2489"/>
                <a:gd name="T45" fmla="*/ 522 h 1080"/>
                <a:gd name="T46" fmla="*/ 1221 w 2489"/>
                <a:gd name="T47" fmla="*/ 479 h 1080"/>
                <a:gd name="T48" fmla="*/ 1245 w 2489"/>
                <a:gd name="T49" fmla="*/ 443 h 1080"/>
                <a:gd name="T50" fmla="*/ 1261 w 2489"/>
                <a:gd name="T51" fmla="*/ 399 h 1080"/>
                <a:gd name="T52" fmla="*/ 1285 w 2489"/>
                <a:gd name="T53" fmla="*/ 356 h 1080"/>
                <a:gd name="T54" fmla="*/ 1301 w 2489"/>
                <a:gd name="T55" fmla="*/ 320 h 1080"/>
                <a:gd name="T56" fmla="*/ 1317 w 2489"/>
                <a:gd name="T57" fmla="*/ 276 h 1080"/>
                <a:gd name="T58" fmla="*/ 1333 w 2489"/>
                <a:gd name="T59" fmla="*/ 240 h 1080"/>
                <a:gd name="T60" fmla="*/ 1356 w 2489"/>
                <a:gd name="T61" fmla="*/ 203 h 1080"/>
                <a:gd name="T62" fmla="*/ 1380 w 2489"/>
                <a:gd name="T63" fmla="*/ 148 h 1080"/>
                <a:gd name="T64" fmla="*/ 1412 w 2489"/>
                <a:gd name="T65" fmla="*/ 92 h 1080"/>
                <a:gd name="T66" fmla="*/ 1444 w 2489"/>
                <a:gd name="T67" fmla="*/ 43 h 1080"/>
                <a:gd name="T68" fmla="*/ 1500 w 2489"/>
                <a:gd name="T69" fmla="*/ 0 h 1080"/>
                <a:gd name="T70" fmla="*/ 1532 w 2489"/>
                <a:gd name="T71" fmla="*/ 12 h 1080"/>
                <a:gd name="T72" fmla="*/ 1564 w 2489"/>
                <a:gd name="T73" fmla="*/ 43 h 1080"/>
                <a:gd name="T74" fmla="*/ 1596 w 2489"/>
                <a:gd name="T75" fmla="*/ 104 h 1080"/>
                <a:gd name="T76" fmla="*/ 1620 w 2489"/>
                <a:gd name="T77" fmla="*/ 172 h 1080"/>
                <a:gd name="T78" fmla="*/ 1652 w 2489"/>
                <a:gd name="T79" fmla="*/ 240 h 1080"/>
                <a:gd name="T80" fmla="*/ 1676 w 2489"/>
                <a:gd name="T81" fmla="*/ 313 h 1080"/>
                <a:gd name="T82" fmla="*/ 1700 w 2489"/>
                <a:gd name="T83" fmla="*/ 387 h 1080"/>
                <a:gd name="T84" fmla="*/ 1723 w 2489"/>
                <a:gd name="T85" fmla="*/ 460 h 1080"/>
                <a:gd name="T86" fmla="*/ 1747 w 2489"/>
                <a:gd name="T87" fmla="*/ 535 h 1080"/>
                <a:gd name="T88" fmla="*/ 1771 w 2489"/>
                <a:gd name="T89" fmla="*/ 608 h 1080"/>
                <a:gd name="T90" fmla="*/ 1803 w 2489"/>
                <a:gd name="T91" fmla="*/ 675 h 1080"/>
                <a:gd name="T92" fmla="*/ 1835 w 2489"/>
                <a:gd name="T93" fmla="*/ 743 h 1080"/>
                <a:gd name="T94" fmla="*/ 1875 w 2489"/>
                <a:gd name="T95" fmla="*/ 804 h 1080"/>
                <a:gd name="T96" fmla="*/ 1915 w 2489"/>
                <a:gd name="T97" fmla="*/ 866 h 1080"/>
                <a:gd name="T98" fmla="*/ 1963 w 2489"/>
                <a:gd name="T99" fmla="*/ 921 h 1080"/>
                <a:gd name="T100" fmla="*/ 2019 w 2489"/>
                <a:gd name="T101" fmla="*/ 970 h 1080"/>
                <a:gd name="T102" fmla="*/ 2090 w 2489"/>
                <a:gd name="T103" fmla="*/ 1013 h 1080"/>
                <a:gd name="T104" fmla="*/ 2162 w 2489"/>
                <a:gd name="T105" fmla="*/ 1050 h 1080"/>
                <a:gd name="T106" fmla="*/ 2242 w 2489"/>
                <a:gd name="T107" fmla="*/ 1080 h 1080"/>
                <a:gd name="T108" fmla="*/ 2338 w 2489"/>
                <a:gd name="T109" fmla="*/ 1080 h 1080"/>
                <a:gd name="T110" fmla="*/ 2426 w 2489"/>
                <a:gd name="T111" fmla="*/ 1080 h 10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89"/>
                <a:gd name="T169" fmla="*/ 0 h 1080"/>
                <a:gd name="T170" fmla="*/ 2489 w 2489"/>
                <a:gd name="T171" fmla="*/ 1080 h 10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89" h="1080">
                  <a:moveTo>
                    <a:pt x="0" y="1080"/>
                  </a:moveTo>
                  <a:lnTo>
                    <a:pt x="24" y="1080"/>
                  </a:lnTo>
                  <a:lnTo>
                    <a:pt x="48" y="1080"/>
                  </a:lnTo>
                  <a:lnTo>
                    <a:pt x="72" y="1080"/>
                  </a:lnTo>
                  <a:lnTo>
                    <a:pt x="88" y="1080"/>
                  </a:lnTo>
                  <a:lnTo>
                    <a:pt x="112" y="1080"/>
                  </a:lnTo>
                  <a:lnTo>
                    <a:pt x="136" y="1080"/>
                  </a:lnTo>
                  <a:lnTo>
                    <a:pt x="160" y="1080"/>
                  </a:lnTo>
                  <a:lnTo>
                    <a:pt x="176" y="1080"/>
                  </a:lnTo>
                  <a:lnTo>
                    <a:pt x="200" y="1080"/>
                  </a:lnTo>
                  <a:lnTo>
                    <a:pt x="224" y="1080"/>
                  </a:lnTo>
                  <a:lnTo>
                    <a:pt x="240" y="1075"/>
                  </a:lnTo>
                  <a:lnTo>
                    <a:pt x="263" y="1075"/>
                  </a:lnTo>
                  <a:lnTo>
                    <a:pt x="287" y="1075"/>
                  </a:lnTo>
                  <a:lnTo>
                    <a:pt x="303" y="1068"/>
                  </a:lnTo>
                  <a:lnTo>
                    <a:pt x="327" y="1068"/>
                  </a:lnTo>
                  <a:lnTo>
                    <a:pt x="351" y="1062"/>
                  </a:lnTo>
                  <a:lnTo>
                    <a:pt x="367" y="1062"/>
                  </a:lnTo>
                  <a:lnTo>
                    <a:pt x="391" y="1056"/>
                  </a:lnTo>
                  <a:lnTo>
                    <a:pt x="407" y="1050"/>
                  </a:lnTo>
                  <a:lnTo>
                    <a:pt x="431" y="1050"/>
                  </a:lnTo>
                  <a:lnTo>
                    <a:pt x="447" y="1044"/>
                  </a:lnTo>
                  <a:lnTo>
                    <a:pt x="471" y="1038"/>
                  </a:lnTo>
                  <a:lnTo>
                    <a:pt x="487" y="1031"/>
                  </a:lnTo>
                  <a:lnTo>
                    <a:pt x="511" y="1026"/>
                  </a:lnTo>
                  <a:lnTo>
                    <a:pt x="527" y="1019"/>
                  </a:lnTo>
                  <a:lnTo>
                    <a:pt x="551" y="1019"/>
                  </a:lnTo>
                  <a:lnTo>
                    <a:pt x="567" y="1013"/>
                  </a:lnTo>
                  <a:lnTo>
                    <a:pt x="591" y="1007"/>
                  </a:lnTo>
                  <a:lnTo>
                    <a:pt x="607" y="995"/>
                  </a:lnTo>
                  <a:lnTo>
                    <a:pt x="623" y="988"/>
                  </a:lnTo>
                  <a:lnTo>
                    <a:pt x="646" y="983"/>
                  </a:lnTo>
                  <a:lnTo>
                    <a:pt x="662" y="976"/>
                  </a:lnTo>
                  <a:lnTo>
                    <a:pt x="686" y="970"/>
                  </a:lnTo>
                  <a:lnTo>
                    <a:pt x="702" y="964"/>
                  </a:lnTo>
                  <a:lnTo>
                    <a:pt x="718" y="952"/>
                  </a:lnTo>
                  <a:lnTo>
                    <a:pt x="742" y="946"/>
                  </a:lnTo>
                  <a:lnTo>
                    <a:pt x="758" y="939"/>
                  </a:lnTo>
                  <a:lnTo>
                    <a:pt x="774" y="927"/>
                  </a:lnTo>
                  <a:lnTo>
                    <a:pt x="798" y="921"/>
                  </a:lnTo>
                  <a:lnTo>
                    <a:pt x="814" y="908"/>
                  </a:lnTo>
                  <a:lnTo>
                    <a:pt x="830" y="903"/>
                  </a:lnTo>
                  <a:lnTo>
                    <a:pt x="846" y="891"/>
                  </a:lnTo>
                  <a:lnTo>
                    <a:pt x="870" y="884"/>
                  </a:lnTo>
                  <a:lnTo>
                    <a:pt x="886" y="872"/>
                  </a:lnTo>
                  <a:lnTo>
                    <a:pt x="902" y="860"/>
                  </a:lnTo>
                  <a:lnTo>
                    <a:pt x="918" y="854"/>
                  </a:lnTo>
                  <a:lnTo>
                    <a:pt x="942" y="841"/>
                  </a:lnTo>
                  <a:lnTo>
                    <a:pt x="958" y="828"/>
                  </a:lnTo>
                  <a:lnTo>
                    <a:pt x="974" y="816"/>
                  </a:lnTo>
                  <a:lnTo>
                    <a:pt x="997" y="804"/>
                  </a:lnTo>
                  <a:lnTo>
                    <a:pt x="1013" y="786"/>
                  </a:lnTo>
                  <a:lnTo>
                    <a:pt x="1029" y="767"/>
                  </a:lnTo>
                  <a:lnTo>
                    <a:pt x="1045" y="749"/>
                  </a:lnTo>
                  <a:lnTo>
                    <a:pt x="1069" y="731"/>
                  </a:lnTo>
                  <a:lnTo>
                    <a:pt x="1085" y="706"/>
                  </a:lnTo>
                  <a:lnTo>
                    <a:pt x="1101" y="688"/>
                  </a:lnTo>
                  <a:lnTo>
                    <a:pt x="1117" y="663"/>
                  </a:lnTo>
                  <a:lnTo>
                    <a:pt x="1125" y="651"/>
                  </a:lnTo>
                  <a:lnTo>
                    <a:pt x="1133" y="639"/>
                  </a:lnTo>
                  <a:lnTo>
                    <a:pt x="1141" y="627"/>
                  </a:lnTo>
                  <a:lnTo>
                    <a:pt x="1149" y="614"/>
                  </a:lnTo>
                  <a:lnTo>
                    <a:pt x="1157" y="602"/>
                  </a:lnTo>
                  <a:lnTo>
                    <a:pt x="1165" y="589"/>
                  </a:lnTo>
                  <a:lnTo>
                    <a:pt x="1173" y="577"/>
                  </a:lnTo>
                  <a:lnTo>
                    <a:pt x="1181" y="565"/>
                  </a:lnTo>
                  <a:lnTo>
                    <a:pt x="1189" y="547"/>
                  </a:lnTo>
                  <a:lnTo>
                    <a:pt x="1189" y="535"/>
                  </a:lnTo>
                  <a:lnTo>
                    <a:pt x="1197" y="522"/>
                  </a:lnTo>
                  <a:lnTo>
                    <a:pt x="1205" y="510"/>
                  </a:lnTo>
                  <a:lnTo>
                    <a:pt x="1213" y="497"/>
                  </a:lnTo>
                  <a:lnTo>
                    <a:pt x="1221" y="479"/>
                  </a:lnTo>
                  <a:lnTo>
                    <a:pt x="1229" y="467"/>
                  </a:lnTo>
                  <a:lnTo>
                    <a:pt x="1237" y="455"/>
                  </a:lnTo>
                  <a:lnTo>
                    <a:pt x="1245" y="443"/>
                  </a:lnTo>
                  <a:lnTo>
                    <a:pt x="1245" y="430"/>
                  </a:lnTo>
                  <a:lnTo>
                    <a:pt x="1253" y="412"/>
                  </a:lnTo>
                  <a:lnTo>
                    <a:pt x="1261" y="399"/>
                  </a:lnTo>
                  <a:lnTo>
                    <a:pt x="1269" y="387"/>
                  </a:lnTo>
                  <a:lnTo>
                    <a:pt x="1277" y="375"/>
                  </a:lnTo>
                  <a:lnTo>
                    <a:pt x="1285" y="356"/>
                  </a:lnTo>
                  <a:lnTo>
                    <a:pt x="1285" y="344"/>
                  </a:lnTo>
                  <a:lnTo>
                    <a:pt x="1293" y="332"/>
                  </a:lnTo>
                  <a:lnTo>
                    <a:pt x="1301" y="320"/>
                  </a:lnTo>
                  <a:lnTo>
                    <a:pt x="1309" y="307"/>
                  </a:lnTo>
                  <a:lnTo>
                    <a:pt x="1309" y="295"/>
                  </a:lnTo>
                  <a:lnTo>
                    <a:pt x="1317" y="276"/>
                  </a:lnTo>
                  <a:lnTo>
                    <a:pt x="1325" y="264"/>
                  </a:lnTo>
                  <a:lnTo>
                    <a:pt x="1333" y="252"/>
                  </a:lnTo>
                  <a:lnTo>
                    <a:pt x="1333" y="240"/>
                  </a:lnTo>
                  <a:lnTo>
                    <a:pt x="1341" y="227"/>
                  </a:lnTo>
                  <a:lnTo>
                    <a:pt x="1349" y="215"/>
                  </a:lnTo>
                  <a:lnTo>
                    <a:pt x="1356" y="203"/>
                  </a:lnTo>
                  <a:lnTo>
                    <a:pt x="1356" y="191"/>
                  </a:lnTo>
                  <a:lnTo>
                    <a:pt x="1372" y="172"/>
                  </a:lnTo>
                  <a:lnTo>
                    <a:pt x="1380" y="148"/>
                  </a:lnTo>
                  <a:lnTo>
                    <a:pt x="1396" y="129"/>
                  </a:lnTo>
                  <a:lnTo>
                    <a:pt x="1404" y="104"/>
                  </a:lnTo>
                  <a:lnTo>
                    <a:pt x="1412" y="92"/>
                  </a:lnTo>
                  <a:lnTo>
                    <a:pt x="1428" y="73"/>
                  </a:lnTo>
                  <a:lnTo>
                    <a:pt x="1436" y="56"/>
                  </a:lnTo>
                  <a:lnTo>
                    <a:pt x="1444" y="43"/>
                  </a:lnTo>
                  <a:lnTo>
                    <a:pt x="1460" y="31"/>
                  </a:lnTo>
                  <a:lnTo>
                    <a:pt x="1476" y="12"/>
                  </a:lnTo>
                  <a:lnTo>
                    <a:pt x="1500" y="0"/>
                  </a:lnTo>
                  <a:lnTo>
                    <a:pt x="1516" y="7"/>
                  </a:lnTo>
                  <a:lnTo>
                    <a:pt x="1524" y="7"/>
                  </a:lnTo>
                  <a:lnTo>
                    <a:pt x="1532" y="12"/>
                  </a:lnTo>
                  <a:lnTo>
                    <a:pt x="1540" y="19"/>
                  </a:lnTo>
                  <a:lnTo>
                    <a:pt x="1556" y="31"/>
                  </a:lnTo>
                  <a:lnTo>
                    <a:pt x="1564" y="43"/>
                  </a:lnTo>
                  <a:lnTo>
                    <a:pt x="1572" y="61"/>
                  </a:lnTo>
                  <a:lnTo>
                    <a:pt x="1580" y="80"/>
                  </a:lnTo>
                  <a:lnTo>
                    <a:pt x="1596" y="104"/>
                  </a:lnTo>
                  <a:lnTo>
                    <a:pt x="1604" y="129"/>
                  </a:lnTo>
                  <a:lnTo>
                    <a:pt x="1612" y="148"/>
                  </a:lnTo>
                  <a:lnTo>
                    <a:pt x="1620" y="172"/>
                  </a:lnTo>
                  <a:lnTo>
                    <a:pt x="1628" y="196"/>
                  </a:lnTo>
                  <a:lnTo>
                    <a:pt x="1636" y="221"/>
                  </a:lnTo>
                  <a:lnTo>
                    <a:pt x="1652" y="240"/>
                  </a:lnTo>
                  <a:lnTo>
                    <a:pt x="1660" y="264"/>
                  </a:lnTo>
                  <a:lnTo>
                    <a:pt x="1668" y="289"/>
                  </a:lnTo>
                  <a:lnTo>
                    <a:pt x="1676" y="313"/>
                  </a:lnTo>
                  <a:lnTo>
                    <a:pt x="1684" y="338"/>
                  </a:lnTo>
                  <a:lnTo>
                    <a:pt x="1692" y="363"/>
                  </a:lnTo>
                  <a:lnTo>
                    <a:pt x="1700" y="387"/>
                  </a:lnTo>
                  <a:lnTo>
                    <a:pt x="1708" y="412"/>
                  </a:lnTo>
                  <a:lnTo>
                    <a:pt x="1715" y="436"/>
                  </a:lnTo>
                  <a:lnTo>
                    <a:pt x="1723" y="460"/>
                  </a:lnTo>
                  <a:lnTo>
                    <a:pt x="1731" y="485"/>
                  </a:lnTo>
                  <a:lnTo>
                    <a:pt x="1739" y="510"/>
                  </a:lnTo>
                  <a:lnTo>
                    <a:pt x="1747" y="535"/>
                  </a:lnTo>
                  <a:lnTo>
                    <a:pt x="1755" y="559"/>
                  </a:lnTo>
                  <a:lnTo>
                    <a:pt x="1763" y="583"/>
                  </a:lnTo>
                  <a:lnTo>
                    <a:pt x="1771" y="608"/>
                  </a:lnTo>
                  <a:lnTo>
                    <a:pt x="1779" y="627"/>
                  </a:lnTo>
                  <a:lnTo>
                    <a:pt x="1795" y="651"/>
                  </a:lnTo>
                  <a:lnTo>
                    <a:pt x="1803" y="675"/>
                  </a:lnTo>
                  <a:lnTo>
                    <a:pt x="1811" y="700"/>
                  </a:lnTo>
                  <a:lnTo>
                    <a:pt x="1827" y="719"/>
                  </a:lnTo>
                  <a:lnTo>
                    <a:pt x="1835" y="743"/>
                  </a:lnTo>
                  <a:lnTo>
                    <a:pt x="1851" y="761"/>
                  </a:lnTo>
                  <a:lnTo>
                    <a:pt x="1859" y="786"/>
                  </a:lnTo>
                  <a:lnTo>
                    <a:pt x="1875" y="804"/>
                  </a:lnTo>
                  <a:lnTo>
                    <a:pt x="1891" y="828"/>
                  </a:lnTo>
                  <a:lnTo>
                    <a:pt x="1899" y="847"/>
                  </a:lnTo>
                  <a:lnTo>
                    <a:pt x="1915" y="866"/>
                  </a:lnTo>
                  <a:lnTo>
                    <a:pt x="1931" y="884"/>
                  </a:lnTo>
                  <a:lnTo>
                    <a:pt x="1947" y="903"/>
                  </a:lnTo>
                  <a:lnTo>
                    <a:pt x="1963" y="921"/>
                  </a:lnTo>
                  <a:lnTo>
                    <a:pt x="1987" y="939"/>
                  </a:lnTo>
                  <a:lnTo>
                    <a:pt x="2003" y="958"/>
                  </a:lnTo>
                  <a:lnTo>
                    <a:pt x="2019" y="970"/>
                  </a:lnTo>
                  <a:lnTo>
                    <a:pt x="2043" y="988"/>
                  </a:lnTo>
                  <a:lnTo>
                    <a:pt x="2067" y="1000"/>
                  </a:lnTo>
                  <a:lnTo>
                    <a:pt x="2090" y="1013"/>
                  </a:lnTo>
                  <a:lnTo>
                    <a:pt x="2106" y="1026"/>
                  </a:lnTo>
                  <a:lnTo>
                    <a:pt x="2130" y="1044"/>
                  </a:lnTo>
                  <a:lnTo>
                    <a:pt x="2162" y="1050"/>
                  </a:lnTo>
                  <a:lnTo>
                    <a:pt x="2186" y="1062"/>
                  </a:lnTo>
                  <a:lnTo>
                    <a:pt x="2218" y="1075"/>
                  </a:lnTo>
                  <a:lnTo>
                    <a:pt x="2242" y="1080"/>
                  </a:lnTo>
                  <a:lnTo>
                    <a:pt x="2274" y="1080"/>
                  </a:lnTo>
                  <a:lnTo>
                    <a:pt x="2306" y="1080"/>
                  </a:lnTo>
                  <a:lnTo>
                    <a:pt x="2338" y="1080"/>
                  </a:lnTo>
                  <a:lnTo>
                    <a:pt x="2370" y="1080"/>
                  </a:lnTo>
                  <a:lnTo>
                    <a:pt x="2394" y="1080"/>
                  </a:lnTo>
                  <a:lnTo>
                    <a:pt x="2426" y="1080"/>
                  </a:lnTo>
                  <a:lnTo>
                    <a:pt x="2457" y="1080"/>
                  </a:lnTo>
                  <a:lnTo>
                    <a:pt x="2489" y="1080"/>
                  </a:lnTo>
                </a:path>
              </a:pathLst>
            </a:custGeom>
            <a:noFill/>
            <a:ln w="50800">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48" name="Rectangle 15"/>
            <p:cNvSpPr>
              <a:spLocks noChangeArrowheads="1"/>
            </p:cNvSpPr>
            <p:nvPr/>
          </p:nvSpPr>
          <p:spPr bwMode="auto">
            <a:xfrm>
              <a:off x="2860" y="624"/>
              <a:ext cx="16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lnSpc>
                  <a:spcPct val="85000"/>
                </a:lnSpc>
                <a:spcBef>
                  <a:spcPct val="0"/>
                </a:spcBef>
              </a:pPr>
              <a:r>
                <a:rPr lang="en-US" altLang="zh-CN" sz="1800" b="1">
                  <a:solidFill>
                    <a:srgbClr val="FF0000"/>
                  </a:solidFill>
                  <a:ea typeface="宋体" panose="02010600030101010101" pitchFamily="2" charset="-122"/>
                </a:rPr>
                <a:t>L</a:t>
              </a:r>
            </a:p>
          </p:txBody>
        </p:sp>
      </p:grpSp>
      <p:sp>
        <p:nvSpPr>
          <p:cNvPr id="18442" name="Rectangle 16"/>
          <p:cNvSpPr>
            <a:spLocks noChangeArrowheads="1"/>
          </p:cNvSpPr>
          <p:nvPr/>
        </p:nvSpPr>
        <p:spPr bwMode="auto">
          <a:xfrm>
            <a:off x="6584950" y="3103563"/>
            <a:ext cx="14097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lnSpc>
                <a:spcPct val="85000"/>
              </a:lnSpc>
              <a:spcBef>
                <a:spcPct val="0"/>
              </a:spcBef>
            </a:pPr>
            <a:r>
              <a:rPr lang="en-US" altLang="zh-CN" sz="1800" b="1">
                <a:ea typeface="宋体" panose="02010600030101010101" pitchFamily="2" charset="-122"/>
              </a:rPr>
              <a:t>Wavelength</a:t>
            </a:r>
          </a:p>
        </p:txBody>
      </p:sp>
      <p:sp>
        <p:nvSpPr>
          <p:cNvPr id="18443" name="Rectangle 17"/>
          <p:cNvSpPr>
            <a:spLocks noChangeArrowheads="1"/>
          </p:cNvSpPr>
          <p:nvPr/>
        </p:nvSpPr>
        <p:spPr bwMode="auto">
          <a:xfrm>
            <a:off x="1835150" y="1433513"/>
            <a:ext cx="1320800"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lnSpc>
                <a:spcPct val="85000"/>
              </a:lnSpc>
              <a:spcBef>
                <a:spcPct val="0"/>
              </a:spcBef>
            </a:pPr>
            <a:r>
              <a:rPr lang="en-US" altLang="zh-CN" sz="1800" b="1">
                <a:ea typeface="宋体" panose="02010600030101010101" pitchFamily="2" charset="-122"/>
              </a:rPr>
              <a:t>Power        </a:t>
            </a:r>
          </a:p>
        </p:txBody>
      </p:sp>
      <p:sp>
        <p:nvSpPr>
          <p:cNvPr id="564242" name="Rectangle 18"/>
          <p:cNvSpPr>
            <a:spLocks noChangeArrowheads="1"/>
          </p:cNvSpPr>
          <p:nvPr/>
        </p:nvSpPr>
        <p:spPr bwMode="auto">
          <a:xfrm>
            <a:off x="685800" y="5410200"/>
            <a:ext cx="8229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lvl="1"/>
            <a:r>
              <a:rPr lang="en-US" altLang="zh-CN">
                <a:ea typeface="宋体" panose="02010600030101010101" pitchFamily="2" charset="-122"/>
              </a:rPr>
              <a:t>A:  We can’t!  Most of the information is lost.</a:t>
            </a:r>
          </a:p>
          <a:p>
            <a:pPr lvl="2"/>
            <a:r>
              <a:rPr lang="en-US" altLang="zh-CN" sz="1800">
                <a:ea typeface="宋体" panose="02010600030101010101" pitchFamily="2" charset="-122"/>
              </a:rPr>
              <a:t>As a result, two different spectra may appear indistinguishable</a:t>
            </a:r>
          </a:p>
          <a:p>
            <a:pPr lvl="3"/>
            <a:r>
              <a:rPr lang="en-US" altLang="zh-CN">
                <a:ea typeface="宋体" panose="02010600030101010101" pitchFamily="2" charset="-122"/>
              </a:rPr>
              <a:t>such spectra are known as </a:t>
            </a:r>
            <a:r>
              <a:rPr lang="en-US" altLang="zh-CN" b="1">
                <a:ea typeface="宋体" panose="02010600030101010101" pitchFamily="2" charset="-122"/>
              </a:rPr>
              <a:t>metamers</a:t>
            </a:r>
          </a:p>
        </p:txBody>
      </p:sp>
      <p:sp>
        <p:nvSpPr>
          <p:cNvPr id="18445" name="Text Box 19"/>
          <p:cNvSpPr txBox="1">
            <a:spLocks noChangeArrowheads="1"/>
          </p:cNvSpPr>
          <p:nvPr/>
        </p:nvSpPr>
        <p:spPr bwMode="auto">
          <a:xfrm>
            <a:off x="73152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200">
                <a:ea typeface="宋体" panose="02010600030101010101" pitchFamily="2" charset="-122"/>
              </a:rPr>
              <a:t>Slide by Steve Seitz</a:t>
            </a:r>
          </a:p>
        </p:txBody>
      </p:sp>
      <p:sp>
        <p:nvSpPr>
          <p:cNvPr id="18446" name="灯片编号占位符 19"/>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2B03E996-CCE1-47D4-AE7E-79596EE7B74A}" type="slidenum">
              <a:rPr lang="en-US" altLang="zh-CN" sz="1400">
                <a:latin typeface="Times New Roman" panose="02020603050405020304" pitchFamily="18" charset="0"/>
              </a:rPr>
              <a:pPr>
                <a:spcBef>
                  <a:spcPct val="0"/>
                </a:spcBef>
              </a:pPr>
              <a:t>22</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0587163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64242">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64242">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642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42"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zh-CN" smtClean="0">
                <a:ea typeface="宋体" panose="02010600030101010101" pitchFamily="2" charset="-122"/>
              </a:rPr>
              <a:t>Spectra of some real-world surfaces</a:t>
            </a:r>
          </a:p>
        </p:txBody>
      </p:sp>
      <p:pic>
        <p:nvPicPr>
          <p:cNvPr id="19459" name="Picture 4"/>
          <p:cNvPicPr>
            <a:picLocks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838200" y="1143000"/>
            <a:ext cx="7010400" cy="5507038"/>
          </a:xfrm>
          <a:noFill/>
        </p:spPr>
      </p:pic>
      <p:sp>
        <p:nvSpPr>
          <p:cNvPr id="400389" name="Text Box 5"/>
          <p:cNvSpPr txBox="1">
            <a:spLocks noChangeArrowheads="1"/>
          </p:cNvSpPr>
          <p:nvPr/>
        </p:nvSpPr>
        <p:spPr bwMode="auto">
          <a:xfrm>
            <a:off x="1812925" y="2209800"/>
            <a:ext cx="1539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2400">
                <a:ea typeface="宋体" panose="02010600030101010101" pitchFamily="2" charset="-122"/>
              </a:rPr>
              <a:t>metamers</a:t>
            </a:r>
          </a:p>
        </p:txBody>
      </p:sp>
      <p:sp>
        <p:nvSpPr>
          <p:cNvPr id="400390" name="Line 6"/>
          <p:cNvSpPr>
            <a:spLocks noChangeShapeType="1"/>
          </p:cNvSpPr>
          <p:nvPr/>
        </p:nvSpPr>
        <p:spPr bwMode="auto">
          <a:xfrm>
            <a:off x="2819400" y="2667000"/>
            <a:ext cx="29718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0391" name="Line 7"/>
          <p:cNvSpPr>
            <a:spLocks noChangeShapeType="1"/>
          </p:cNvSpPr>
          <p:nvPr/>
        </p:nvSpPr>
        <p:spPr bwMode="auto">
          <a:xfrm>
            <a:off x="2514600" y="2667000"/>
            <a:ext cx="4572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3" name="灯片编号占位符 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10CC3083-77F3-4F84-A4C6-82854142F421}" type="slidenum">
              <a:rPr lang="en-US" altLang="zh-CN" sz="1400">
                <a:latin typeface="Times New Roman" panose="02020603050405020304" pitchFamily="18" charset="0"/>
              </a:rPr>
              <a:pPr>
                <a:spcBef>
                  <a:spcPct val="0"/>
                </a:spcBef>
              </a:pPr>
              <a:t>23</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8635115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03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03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0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p:bldP spid="400390" grpId="0" animBg="1"/>
      <p:bldP spid="40039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zh-CN" smtClean="0">
                <a:ea typeface="宋体" panose="02010600030101010101" pitchFamily="2" charset="-122"/>
              </a:rPr>
              <a:t>Metamers</a:t>
            </a:r>
          </a:p>
        </p:txBody>
      </p:sp>
      <p:sp>
        <p:nvSpPr>
          <p:cNvPr id="20483" name="Rectangle 3"/>
          <p:cNvSpPr>
            <a:spLocks noGrp="1" noChangeArrowheads="1"/>
          </p:cNvSpPr>
          <p:nvPr>
            <p:ph type="body" idx="1"/>
          </p:nvPr>
        </p:nvSpPr>
        <p:spPr/>
        <p:txBody>
          <a:bodyPr/>
          <a:lstStyle/>
          <a:p>
            <a:endParaRPr lang="zh-CN" altLang="zh-CN" smtClean="0">
              <a:ea typeface="宋体" panose="02010600030101010101" pitchFamily="2" charset="-122"/>
            </a:endParaRP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90600"/>
            <a:ext cx="54673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灯片编号占位符 4"/>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8CA589EA-5E36-4533-BA51-88C8405292A0}" type="slidenum">
              <a:rPr lang="en-US" altLang="zh-CN" sz="1400">
                <a:latin typeface="Times New Roman" panose="02020603050405020304" pitchFamily="18" charset="0"/>
              </a:rPr>
              <a:pPr>
                <a:spcBef>
                  <a:spcPct val="0"/>
                </a:spcBef>
              </a:pPr>
              <a:t>24</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8153933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zh-CN" smtClean="0">
                <a:ea typeface="宋体" panose="02010600030101010101" pitchFamily="2" charset="-122"/>
              </a:rPr>
              <a:t>Standardizing color experience</a:t>
            </a:r>
          </a:p>
        </p:txBody>
      </p:sp>
      <p:sp>
        <p:nvSpPr>
          <p:cNvPr id="21507" name="Rectangle 3"/>
          <p:cNvSpPr>
            <a:spLocks noGrp="1" noChangeArrowheads="1"/>
          </p:cNvSpPr>
          <p:nvPr>
            <p:ph type="body" idx="1"/>
          </p:nvPr>
        </p:nvSpPr>
        <p:spPr/>
        <p:txBody>
          <a:bodyPr/>
          <a:lstStyle/>
          <a:p>
            <a:pPr>
              <a:buFontTx/>
              <a:buChar char="•"/>
            </a:pPr>
            <a:r>
              <a:rPr lang="en-US" altLang="zh-CN" smtClean="0">
                <a:ea typeface="宋体" panose="02010600030101010101" pitchFamily="2" charset="-122"/>
              </a:rPr>
              <a:t>We would like to understand which spectra produce the same color sensation from people under similar viewing conditions</a:t>
            </a:r>
          </a:p>
          <a:p>
            <a:pPr>
              <a:buFontTx/>
              <a:buChar char="•"/>
            </a:pPr>
            <a:r>
              <a:rPr lang="en-US" altLang="zh-CN" smtClean="0">
                <a:ea typeface="宋体" panose="02010600030101010101" pitchFamily="2" charset="-122"/>
              </a:rPr>
              <a:t>Color matching experiments</a:t>
            </a: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94013"/>
            <a:ext cx="7543800" cy="370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5"/>
          <p:cNvSpPr>
            <a:spLocks noChangeArrowheads="1"/>
          </p:cNvSpPr>
          <p:nvPr/>
        </p:nvSpPr>
        <p:spPr bwMode="auto">
          <a:xfrm>
            <a:off x="4030663" y="6553200"/>
            <a:ext cx="51133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Foundations of Vision, by Brian Wandell, Sinauer Assoc., 1995</a:t>
            </a:r>
          </a:p>
        </p:txBody>
      </p:sp>
      <p:sp>
        <p:nvSpPr>
          <p:cNvPr id="21510" name="灯片编号占位符 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2B0989AE-AF66-4278-97DF-B5CF0B07BC2D}" type="slidenum">
              <a:rPr lang="en-US" altLang="zh-CN" sz="1400">
                <a:latin typeface="Times New Roman" panose="02020603050405020304" pitchFamily="18" charset="0"/>
              </a:rPr>
              <a:pPr>
                <a:spcBef>
                  <a:spcPct val="0"/>
                </a:spcBef>
              </a:pPr>
              <a:t>25</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384929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zh-CN" smtClean="0">
                <a:ea typeface="宋体" panose="02010600030101010101" pitchFamily="2" charset="-122"/>
              </a:rPr>
              <a:t>Color matching experiment 1</a:t>
            </a:r>
          </a:p>
        </p:txBody>
      </p:sp>
      <p:sp>
        <p:nvSpPr>
          <p:cNvPr id="22531" name="Rectangle 3"/>
          <p:cNvSpPr>
            <a:spLocks noChangeArrowheads="1"/>
          </p:cNvSpPr>
          <p:nvPr/>
        </p:nvSpPr>
        <p:spPr bwMode="auto">
          <a:xfrm>
            <a:off x="2362200" y="2133600"/>
            <a:ext cx="1676400" cy="26670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2532"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3"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4"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5"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36" name="Line 8"/>
          <p:cNvSpPr>
            <a:spLocks noChangeShapeType="1"/>
          </p:cNvSpPr>
          <p:nvPr/>
        </p:nvSpPr>
        <p:spPr bwMode="auto">
          <a:xfrm flipV="1">
            <a:off x="1981200" y="5181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7" name="Line 9"/>
          <p:cNvSpPr>
            <a:spLocks noChangeShapeType="1"/>
          </p:cNvSpPr>
          <p:nvPr/>
        </p:nvSpPr>
        <p:spPr bwMode="auto">
          <a:xfrm flipV="1">
            <a:off x="2286000" y="56388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8" name="Line 10"/>
          <p:cNvSpPr>
            <a:spLocks noChangeShapeType="1"/>
          </p:cNvSpPr>
          <p:nvPr/>
        </p:nvSpPr>
        <p:spPr bwMode="auto">
          <a:xfrm flipV="1">
            <a:off x="2133600" y="54102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39" name="Rectangle 11"/>
          <p:cNvSpPr>
            <a:spLocks noChangeArrowheads="1"/>
          </p:cNvSpPr>
          <p:nvPr/>
        </p:nvSpPr>
        <p:spPr bwMode="auto">
          <a:xfrm>
            <a:off x="4038600" y="2133600"/>
            <a:ext cx="1676400" cy="2667000"/>
          </a:xfrm>
          <a:prstGeom prst="rect">
            <a:avLst/>
          </a:prstGeom>
          <a:solidFill>
            <a:schemeClr val="tx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2540" name="Rectangle 12"/>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W. Freeman</a:t>
            </a:r>
          </a:p>
        </p:txBody>
      </p:sp>
      <p:sp>
        <p:nvSpPr>
          <p:cNvPr id="22541" name="灯片编号占位符 12"/>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36AE0D57-B926-4E2D-A93B-1252F9B22773}" type="slidenum">
              <a:rPr lang="en-US" altLang="zh-CN" sz="1400">
                <a:latin typeface="Times New Roman" panose="02020603050405020304" pitchFamily="18" charset="0"/>
              </a:rPr>
              <a:pPr>
                <a:spcBef>
                  <a:spcPct val="0"/>
                </a:spcBef>
              </a:pPr>
              <a:t>26</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4610026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smtClean="0">
                <a:ea typeface="宋体" panose="02010600030101010101" pitchFamily="2" charset="-122"/>
              </a:rPr>
              <a:t>Color matching experiment 1</a:t>
            </a:r>
          </a:p>
        </p:txBody>
      </p:sp>
      <p:sp>
        <p:nvSpPr>
          <p:cNvPr id="23555" name="Rectangle 3"/>
          <p:cNvSpPr>
            <a:spLocks noChangeArrowheads="1"/>
          </p:cNvSpPr>
          <p:nvPr/>
        </p:nvSpPr>
        <p:spPr bwMode="auto">
          <a:xfrm>
            <a:off x="2362200" y="2133600"/>
            <a:ext cx="1676400" cy="26670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3556"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57"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58"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59"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0" name="Line 8"/>
          <p:cNvSpPr>
            <a:spLocks noChangeShapeType="1"/>
          </p:cNvSpPr>
          <p:nvPr/>
        </p:nvSpPr>
        <p:spPr bwMode="auto">
          <a:xfrm flipV="1">
            <a:off x="1981200" y="5181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1" name="Line 9"/>
          <p:cNvSpPr>
            <a:spLocks noChangeShapeType="1"/>
          </p:cNvSpPr>
          <p:nvPr/>
        </p:nvSpPr>
        <p:spPr bwMode="auto">
          <a:xfrm flipV="1">
            <a:off x="2286000" y="56388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2" name="Line 10"/>
          <p:cNvSpPr>
            <a:spLocks noChangeShapeType="1"/>
          </p:cNvSpPr>
          <p:nvPr/>
        </p:nvSpPr>
        <p:spPr bwMode="auto">
          <a:xfrm flipV="1">
            <a:off x="2133600" y="54102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3" name="Rectangle 11"/>
          <p:cNvSpPr>
            <a:spLocks noChangeArrowheads="1"/>
          </p:cNvSpPr>
          <p:nvPr/>
        </p:nvSpPr>
        <p:spPr bwMode="auto">
          <a:xfrm>
            <a:off x="4038600" y="2133600"/>
            <a:ext cx="1676400" cy="2667000"/>
          </a:xfrm>
          <a:prstGeom prst="rect">
            <a:avLst/>
          </a:prstGeom>
          <a:solidFill>
            <a:srgbClr val="006699"/>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3564" name="Line 12"/>
          <p:cNvSpPr>
            <a:spLocks noChangeShapeType="1"/>
          </p:cNvSpPr>
          <p:nvPr/>
        </p:nvSpPr>
        <p:spPr bwMode="auto">
          <a:xfrm>
            <a:off x="7086600" y="6019800"/>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65" name="Rectangle 13"/>
          <p:cNvSpPr>
            <a:spLocks noChangeArrowheads="1"/>
          </p:cNvSpPr>
          <p:nvPr/>
        </p:nvSpPr>
        <p:spPr bwMode="auto">
          <a:xfrm>
            <a:off x="7086600" y="5791200"/>
            <a:ext cx="381000" cy="2286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3566" name="Rectangle 14"/>
          <p:cNvSpPr>
            <a:spLocks noChangeArrowheads="1"/>
          </p:cNvSpPr>
          <p:nvPr/>
        </p:nvSpPr>
        <p:spPr bwMode="auto">
          <a:xfrm>
            <a:off x="7620000" y="5334000"/>
            <a:ext cx="381000" cy="6858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3567" name="Rectangle 15"/>
          <p:cNvSpPr>
            <a:spLocks noChangeArrowheads="1"/>
          </p:cNvSpPr>
          <p:nvPr/>
        </p:nvSpPr>
        <p:spPr bwMode="auto">
          <a:xfrm>
            <a:off x="8153400" y="4800600"/>
            <a:ext cx="381000" cy="12192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3568" name="Text Box 16"/>
          <p:cNvSpPr txBox="1">
            <a:spLocks noChangeArrowheads="1"/>
          </p:cNvSpPr>
          <p:nvPr/>
        </p:nvSpPr>
        <p:spPr bwMode="auto">
          <a:xfrm>
            <a:off x="7070725" y="6061075"/>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latin typeface="Times New Roman" panose="02020603050405020304" pitchFamily="18" charset="0"/>
                <a:ea typeface="宋体" panose="02010600030101010101" pitchFamily="2" charset="-122"/>
              </a:rPr>
              <a:t>p</a:t>
            </a:r>
            <a:r>
              <a:rPr lang="en-US" altLang="zh-CN" sz="2400" baseline="-25000">
                <a:latin typeface="Times New Roman" panose="02020603050405020304" pitchFamily="18" charset="0"/>
                <a:ea typeface="宋体" panose="02010600030101010101" pitchFamily="2" charset="-122"/>
              </a:rPr>
              <a:t>1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2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3</a:t>
            </a:r>
            <a:r>
              <a:rPr lang="en-US" altLang="zh-CN" sz="2400">
                <a:latin typeface="Times New Roman" panose="02020603050405020304" pitchFamily="18" charset="0"/>
                <a:ea typeface="宋体" panose="02010600030101010101" pitchFamily="2" charset="-122"/>
              </a:rPr>
              <a:t> </a:t>
            </a:r>
          </a:p>
        </p:txBody>
      </p:sp>
      <p:sp>
        <p:nvSpPr>
          <p:cNvPr id="23569" name="Line 17"/>
          <p:cNvSpPr>
            <a:spLocks noChangeShapeType="1"/>
          </p:cNvSpPr>
          <p:nvPr/>
        </p:nvSpPr>
        <p:spPr bwMode="auto">
          <a:xfrm flipH="1" flipV="1">
            <a:off x="48006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0" name="Line 18"/>
          <p:cNvSpPr>
            <a:spLocks noChangeShapeType="1"/>
          </p:cNvSpPr>
          <p:nvPr/>
        </p:nvSpPr>
        <p:spPr bwMode="auto">
          <a:xfrm flipH="1" flipV="1">
            <a:off x="5257800" y="54864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1" name="Line 19"/>
          <p:cNvSpPr>
            <a:spLocks noChangeShapeType="1"/>
          </p:cNvSpPr>
          <p:nvPr/>
        </p:nvSpPr>
        <p:spPr bwMode="auto">
          <a:xfrm flipH="1" flipV="1">
            <a:off x="57150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2" name="Line 20"/>
          <p:cNvSpPr>
            <a:spLocks noChangeShapeType="1"/>
          </p:cNvSpPr>
          <p:nvPr/>
        </p:nvSpPr>
        <p:spPr bwMode="auto">
          <a:xfrm flipH="1" flipV="1">
            <a:off x="5638800" y="50292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3" name="Line 21"/>
          <p:cNvSpPr>
            <a:spLocks noChangeShapeType="1"/>
          </p:cNvSpPr>
          <p:nvPr/>
        </p:nvSpPr>
        <p:spPr bwMode="auto">
          <a:xfrm flipH="1" flipV="1">
            <a:off x="6019800" y="52578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4" name="Line 22"/>
          <p:cNvSpPr>
            <a:spLocks noChangeShapeType="1"/>
          </p:cNvSpPr>
          <p:nvPr/>
        </p:nvSpPr>
        <p:spPr bwMode="auto">
          <a:xfrm flipH="1" flipV="1">
            <a:off x="6553200" y="51816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5" name="Line 23"/>
          <p:cNvSpPr>
            <a:spLocks noChangeShapeType="1"/>
          </p:cNvSpPr>
          <p:nvPr/>
        </p:nvSpPr>
        <p:spPr bwMode="auto">
          <a:xfrm flipH="1" flipV="1">
            <a:off x="63246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6" name="Line 24"/>
          <p:cNvSpPr>
            <a:spLocks noChangeShapeType="1"/>
          </p:cNvSpPr>
          <p:nvPr/>
        </p:nvSpPr>
        <p:spPr bwMode="auto">
          <a:xfrm flipH="1" flipV="1">
            <a:off x="5867400" y="54864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7" name="Line 25"/>
          <p:cNvSpPr>
            <a:spLocks noChangeShapeType="1"/>
          </p:cNvSpPr>
          <p:nvPr/>
        </p:nvSpPr>
        <p:spPr bwMode="auto">
          <a:xfrm flipH="1" flipV="1">
            <a:off x="54102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78" name="Rectangle 26"/>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W. Freeman</a:t>
            </a:r>
          </a:p>
        </p:txBody>
      </p:sp>
      <p:sp>
        <p:nvSpPr>
          <p:cNvPr id="23579" name="灯片编号占位符 2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6CC6638A-1F74-4125-88C2-0A108AF6217C}" type="slidenum">
              <a:rPr lang="en-US" altLang="zh-CN" sz="1400">
                <a:latin typeface="Times New Roman" panose="02020603050405020304" pitchFamily="18" charset="0"/>
              </a:rPr>
              <a:pPr>
                <a:spcBef>
                  <a:spcPct val="0"/>
                </a:spcBef>
              </a:pPr>
              <a:t>27</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4185979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zh-CN" smtClean="0">
                <a:ea typeface="宋体" panose="02010600030101010101" pitchFamily="2" charset="-122"/>
              </a:rPr>
              <a:t>Color matching experiment 1</a:t>
            </a:r>
          </a:p>
        </p:txBody>
      </p:sp>
      <p:sp>
        <p:nvSpPr>
          <p:cNvPr id="24579" name="Rectangle 3"/>
          <p:cNvSpPr>
            <a:spLocks noChangeArrowheads="1"/>
          </p:cNvSpPr>
          <p:nvPr/>
        </p:nvSpPr>
        <p:spPr bwMode="auto">
          <a:xfrm>
            <a:off x="2362200" y="2133600"/>
            <a:ext cx="1676400" cy="26670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4580"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1"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2"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3"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4" name="Line 8"/>
          <p:cNvSpPr>
            <a:spLocks noChangeShapeType="1"/>
          </p:cNvSpPr>
          <p:nvPr/>
        </p:nvSpPr>
        <p:spPr bwMode="auto">
          <a:xfrm flipV="1">
            <a:off x="1981200" y="5181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5" name="Line 9"/>
          <p:cNvSpPr>
            <a:spLocks noChangeShapeType="1"/>
          </p:cNvSpPr>
          <p:nvPr/>
        </p:nvSpPr>
        <p:spPr bwMode="auto">
          <a:xfrm flipV="1">
            <a:off x="2286000" y="56388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6" name="Line 10"/>
          <p:cNvSpPr>
            <a:spLocks noChangeShapeType="1"/>
          </p:cNvSpPr>
          <p:nvPr/>
        </p:nvSpPr>
        <p:spPr bwMode="auto">
          <a:xfrm flipV="1">
            <a:off x="2133600" y="54102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7" name="Rectangle 11"/>
          <p:cNvSpPr>
            <a:spLocks noChangeArrowheads="1"/>
          </p:cNvSpPr>
          <p:nvPr/>
        </p:nvSpPr>
        <p:spPr bwMode="auto">
          <a:xfrm>
            <a:off x="4038600" y="2133600"/>
            <a:ext cx="1676400" cy="2667000"/>
          </a:xfrm>
          <a:prstGeom prst="rect">
            <a:avLst/>
          </a:prstGeom>
          <a:solidFill>
            <a:srgbClr val="009999"/>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4588" name="Line 12"/>
          <p:cNvSpPr>
            <a:spLocks noChangeShapeType="1"/>
          </p:cNvSpPr>
          <p:nvPr/>
        </p:nvSpPr>
        <p:spPr bwMode="auto">
          <a:xfrm>
            <a:off x="7086600" y="6019800"/>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89" name="Rectangle 13"/>
          <p:cNvSpPr>
            <a:spLocks noChangeArrowheads="1"/>
          </p:cNvSpPr>
          <p:nvPr/>
        </p:nvSpPr>
        <p:spPr bwMode="auto">
          <a:xfrm>
            <a:off x="7086600" y="5791200"/>
            <a:ext cx="381000" cy="2286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4590" name="Rectangle 14"/>
          <p:cNvSpPr>
            <a:spLocks noChangeArrowheads="1"/>
          </p:cNvSpPr>
          <p:nvPr/>
        </p:nvSpPr>
        <p:spPr bwMode="auto">
          <a:xfrm>
            <a:off x="7620000" y="5029200"/>
            <a:ext cx="381000" cy="9906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4591" name="Rectangle 15"/>
          <p:cNvSpPr>
            <a:spLocks noChangeArrowheads="1"/>
          </p:cNvSpPr>
          <p:nvPr/>
        </p:nvSpPr>
        <p:spPr bwMode="auto">
          <a:xfrm>
            <a:off x="8153400" y="4800600"/>
            <a:ext cx="381000" cy="12192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4592" name="Text Box 16"/>
          <p:cNvSpPr txBox="1">
            <a:spLocks noChangeArrowheads="1"/>
          </p:cNvSpPr>
          <p:nvPr/>
        </p:nvSpPr>
        <p:spPr bwMode="auto">
          <a:xfrm>
            <a:off x="7070725" y="6061075"/>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latin typeface="Times New Roman" panose="02020603050405020304" pitchFamily="18" charset="0"/>
                <a:ea typeface="宋体" panose="02010600030101010101" pitchFamily="2" charset="-122"/>
              </a:rPr>
              <a:t>p</a:t>
            </a:r>
            <a:r>
              <a:rPr lang="en-US" altLang="zh-CN" sz="2400" baseline="-25000">
                <a:latin typeface="Times New Roman" panose="02020603050405020304" pitchFamily="18" charset="0"/>
                <a:ea typeface="宋体" panose="02010600030101010101" pitchFamily="2" charset="-122"/>
              </a:rPr>
              <a:t>1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2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3</a:t>
            </a:r>
            <a:r>
              <a:rPr lang="en-US" altLang="zh-CN" sz="2400">
                <a:latin typeface="Times New Roman" panose="02020603050405020304" pitchFamily="18" charset="0"/>
                <a:ea typeface="宋体" panose="02010600030101010101" pitchFamily="2" charset="-122"/>
              </a:rPr>
              <a:t> </a:t>
            </a:r>
          </a:p>
        </p:txBody>
      </p:sp>
      <p:sp>
        <p:nvSpPr>
          <p:cNvPr id="24593" name="Line 17"/>
          <p:cNvSpPr>
            <a:spLocks noChangeShapeType="1"/>
          </p:cNvSpPr>
          <p:nvPr/>
        </p:nvSpPr>
        <p:spPr bwMode="auto">
          <a:xfrm flipH="1" flipV="1">
            <a:off x="48006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4" name="Line 18"/>
          <p:cNvSpPr>
            <a:spLocks noChangeShapeType="1"/>
          </p:cNvSpPr>
          <p:nvPr/>
        </p:nvSpPr>
        <p:spPr bwMode="auto">
          <a:xfrm flipH="1" flipV="1">
            <a:off x="5257800" y="54864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5" name="Line 19"/>
          <p:cNvSpPr>
            <a:spLocks noChangeShapeType="1"/>
          </p:cNvSpPr>
          <p:nvPr/>
        </p:nvSpPr>
        <p:spPr bwMode="auto">
          <a:xfrm flipH="1" flipV="1">
            <a:off x="57150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6" name="Line 20"/>
          <p:cNvSpPr>
            <a:spLocks noChangeShapeType="1"/>
          </p:cNvSpPr>
          <p:nvPr/>
        </p:nvSpPr>
        <p:spPr bwMode="auto">
          <a:xfrm flipH="1" flipV="1">
            <a:off x="5638800" y="50292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7" name="Line 21"/>
          <p:cNvSpPr>
            <a:spLocks noChangeShapeType="1"/>
          </p:cNvSpPr>
          <p:nvPr/>
        </p:nvSpPr>
        <p:spPr bwMode="auto">
          <a:xfrm flipH="1" flipV="1">
            <a:off x="6019800" y="52578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8" name="Line 22"/>
          <p:cNvSpPr>
            <a:spLocks noChangeShapeType="1"/>
          </p:cNvSpPr>
          <p:nvPr/>
        </p:nvSpPr>
        <p:spPr bwMode="auto">
          <a:xfrm flipH="1" flipV="1">
            <a:off x="6553200" y="51816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9" name="Line 23"/>
          <p:cNvSpPr>
            <a:spLocks noChangeShapeType="1"/>
          </p:cNvSpPr>
          <p:nvPr/>
        </p:nvSpPr>
        <p:spPr bwMode="auto">
          <a:xfrm flipH="1" flipV="1">
            <a:off x="63246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0" name="Line 24"/>
          <p:cNvSpPr>
            <a:spLocks noChangeShapeType="1"/>
          </p:cNvSpPr>
          <p:nvPr/>
        </p:nvSpPr>
        <p:spPr bwMode="auto">
          <a:xfrm flipH="1" flipV="1">
            <a:off x="5867400" y="54864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1" name="Line 25"/>
          <p:cNvSpPr>
            <a:spLocks noChangeShapeType="1"/>
          </p:cNvSpPr>
          <p:nvPr/>
        </p:nvSpPr>
        <p:spPr bwMode="auto">
          <a:xfrm flipH="1" flipV="1">
            <a:off x="54102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2" name="Rectangle 26"/>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W. Freeman</a:t>
            </a:r>
          </a:p>
        </p:txBody>
      </p:sp>
      <p:sp>
        <p:nvSpPr>
          <p:cNvPr id="24603" name="灯片编号占位符 2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617322E8-3327-4E33-AE38-97F779CA3872}" type="slidenum">
              <a:rPr lang="en-US" altLang="zh-CN" sz="1400">
                <a:latin typeface="Times New Roman" panose="02020603050405020304" pitchFamily="18" charset="0"/>
              </a:rPr>
              <a:pPr>
                <a:spcBef>
                  <a:spcPct val="0"/>
                </a:spcBef>
              </a:pPr>
              <a:t>28</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8942657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zh-CN" smtClean="0">
                <a:ea typeface="宋体" panose="02010600030101010101" pitchFamily="2" charset="-122"/>
              </a:rPr>
              <a:t>Color matching experiment 1</a:t>
            </a:r>
          </a:p>
        </p:txBody>
      </p:sp>
      <p:sp>
        <p:nvSpPr>
          <p:cNvPr id="25603" name="Rectangle 3"/>
          <p:cNvSpPr>
            <a:spLocks noChangeArrowheads="1"/>
          </p:cNvSpPr>
          <p:nvPr/>
        </p:nvSpPr>
        <p:spPr bwMode="auto">
          <a:xfrm>
            <a:off x="2362200" y="2133600"/>
            <a:ext cx="1676400" cy="2667000"/>
          </a:xfrm>
          <a:prstGeom prst="rect">
            <a:avLst/>
          </a:prstGeom>
          <a:solidFill>
            <a:schemeClr val="accent1"/>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5604"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05"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06"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07"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08" name="Line 8"/>
          <p:cNvSpPr>
            <a:spLocks noChangeShapeType="1"/>
          </p:cNvSpPr>
          <p:nvPr/>
        </p:nvSpPr>
        <p:spPr bwMode="auto">
          <a:xfrm flipV="1">
            <a:off x="1981200" y="5181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9" name="Line 9"/>
          <p:cNvSpPr>
            <a:spLocks noChangeShapeType="1"/>
          </p:cNvSpPr>
          <p:nvPr/>
        </p:nvSpPr>
        <p:spPr bwMode="auto">
          <a:xfrm flipV="1">
            <a:off x="2286000" y="56388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0" name="Line 10"/>
          <p:cNvSpPr>
            <a:spLocks noChangeShapeType="1"/>
          </p:cNvSpPr>
          <p:nvPr/>
        </p:nvSpPr>
        <p:spPr bwMode="auto">
          <a:xfrm flipV="1">
            <a:off x="2133600" y="54102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1" name="Rectangle 11"/>
          <p:cNvSpPr>
            <a:spLocks noChangeArrowheads="1"/>
          </p:cNvSpPr>
          <p:nvPr/>
        </p:nvSpPr>
        <p:spPr bwMode="auto">
          <a:xfrm>
            <a:off x="4038600" y="2133600"/>
            <a:ext cx="1676400" cy="2667000"/>
          </a:xfrm>
          <a:prstGeom prst="rect">
            <a:avLst/>
          </a:prstGeom>
          <a:solidFill>
            <a:srgbClr val="00CC99"/>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5612" name="Line 12"/>
          <p:cNvSpPr>
            <a:spLocks noChangeShapeType="1"/>
          </p:cNvSpPr>
          <p:nvPr/>
        </p:nvSpPr>
        <p:spPr bwMode="auto">
          <a:xfrm>
            <a:off x="7086600" y="6019800"/>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3" name="Rectangle 13"/>
          <p:cNvSpPr>
            <a:spLocks noChangeArrowheads="1"/>
          </p:cNvSpPr>
          <p:nvPr/>
        </p:nvSpPr>
        <p:spPr bwMode="auto">
          <a:xfrm>
            <a:off x="7086600" y="5791200"/>
            <a:ext cx="381000" cy="2286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5614" name="Rectangle 14"/>
          <p:cNvSpPr>
            <a:spLocks noChangeArrowheads="1"/>
          </p:cNvSpPr>
          <p:nvPr/>
        </p:nvSpPr>
        <p:spPr bwMode="auto">
          <a:xfrm>
            <a:off x="7620000" y="4724400"/>
            <a:ext cx="381000" cy="12954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5615" name="Rectangle 15"/>
          <p:cNvSpPr>
            <a:spLocks noChangeArrowheads="1"/>
          </p:cNvSpPr>
          <p:nvPr/>
        </p:nvSpPr>
        <p:spPr bwMode="auto">
          <a:xfrm>
            <a:off x="8153400" y="4800600"/>
            <a:ext cx="381000" cy="12192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5616" name="Text Box 16"/>
          <p:cNvSpPr txBox="1">
            <a:spLocks noChangeArrowheads="1"/>
          </p:cNvSpPr>
          <p:nvPr/>
        </p:nvSpPr>
        <p:spPr bwMode="auto">
          <a:xfrm>
            <a:off x="7070725" y="6061075"/>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latin typeface="Times New Roman" panose="02020603050405020304" pitchFamily="18" charset="0"/>
                <a:ea typeface="宋体" panose="02010600030101010101" pitchFamily="2" charset="-122"/>
              </a:rPr>
              <a:t>p</a:t>
            </a:r>
            <a:r>
              <a:rPr lang="en-US" altLang="zh-CN" sz="2400" baseline="-25000">
                <a:latin typeface="Times New Roman" panose="02020603050405020304" pitchFamily="18" charset="0"/>
                <a:ea typeface="宋体" panose="02010600030101010101" pitchFamily="2" charset="-122"/>
              </a:rPr>
              <a:t>1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2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3</a:t>
            </a:r>
            <a:r>
              <a:rPr lang="en-US" altLang="zh-CN" sz="2400">
                <a:latin typeface="Times New Roman" panose="02020603050405020304" pitchFamily="18" charset="0"/>
                <a:ea typeface="宋体" panose="02010600030101010101" pitchFamily="2" charset="-122"/>
              </a:rPr>
              <a:t> </a:t>
            </a:r>
          </a:p>
        </p:txBody>
      </p:sp>
      <p:sp>
        <p:nvSpPr>
          <p:cNvPr id="25617" name="Line 17"/>
          <p:cNvSpPr>
            <a:spLocks noChangeShapeType="1"/>
          </p:cNvSpPr>
          <p:nvPr/>
        </p:nvSpPr>
        <p:spPr bwMode="auto">
          <a:xfrm flipH="1" flipV="1">
            <a:off x="48006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8" name="Line 18"/>
          <p:cNvSpPr>
            <a:spLocks noChangeShapeType="1"/>
          </p:cNvSpPr>
          <p:nvPr/>
        </p:nvSpPr>
        <p:spPr bwMode="auto">
          <a:xfrm flipH="1" flipV="1">
            <a:off x="5257800" y="54864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9" name="Line 19"/>
          <p:cNvSpPr>
            <a:spLocks noChangeShapeType="1"/>
          </p:cNvSpPr>
          <p:nvPr/>
        </p:nvSpPr>
        <p:spPr bwMode="auto">
          <a:xfrm flipH="1" flipV="1">
            <a:off x="57150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0" name="Line 20"/>
          <p:cNvSpPr>
            <a:spLocks noChangeShapeType="1"/>
          </p:cNvSpPr>
          <p:nvPr/>
        </p:nvSpPr>
        <p:spPr bwMode="auto">
          <a:xfrm flipH="1" flipV="1">
            <a:off x="5638800" y="50292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1" name="Line 21"/>
          <p:cNvSpPr>
            <a:spLocks noChangeShapeType="1"/>
          </p:cNvSpPr>
          <p:nvPr/>
        </p:nvSpPr>
        <p:spPr bwMode="auto">
          <a:xfrm flipH="1" flipV="1">
            <a:off x="6019800" y="52578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2" name="Line 22"/>
          <p:cNvSpPr>
            <a:spLocks noChangeShapeType="1"/>
          </p:cNvSpPr>
          <p:nvPr/>
        </p:nvSpPr>
        <p:spPr bwMode="auto">
          <a:xfrm flipH="1" flipV="1">
            <a:off x="6553200" y="51816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3" name="Line 23"/>
          <p:cNvSpPr>
            <a:spLocks noChangeShapeType="1"/>
          </p:cNvSpPr>
          <p:nvPr/>
        </p:nvSpPr>
        <p:spPr bwMode="auto">
          <a:xfrm flipH="1" flipV="1">
            <a:off x="63246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4" name="Line 24"/>
          <p:cNvSpPr>
            <a:spLocks noChangeShapeType="1"/>
          </p:cNvSpPr>
          <p:nvPr/>
        </p:nvSpPr>
        <p:spPr bwMode="auto">
          <a:xfrm flipH="1" flipV="1">
            <a:off x="5867400" y="54864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5" name="Line 25"/>
          <p:cNvSpPr>
            <a:spLocks noChangeShapeType="1"/>
          </p:cNvSpPr>
          <p:nvPr/>
        </p:nvSpPr>
        <p:spPr bwMode="auto">
          <a:xfrm flipH="1" flipV="1">
            <a:off x="54102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26"/>
          <p:cNvGrpSpPr>
            <a:grpSpLocks/>
          </p:cNvGrpSpPr>
          <p:nvPr/>
        </p:nvGrpSpPr>
        <p:grpSpPr bwMode="auto">
          <a:xfrm>
            <a:off x="6629400" y="2362200"/>
            <a:ext cx="2513013" cy="1752600"/>
            <a:chOff x="4176" y="1488"/>
            <a:chExt cx="1583" cy="1104"/>
          </a:xfrm>
        </p:grpSpPr>
        <p:sp>
          <p:nvSpPr>
            <p:cNvPr id="25629" name="Text Box 27"/>
            <p:cNvSpPr txBox="1">
              <a:spLocks noChangeArrowheads="1"/>
            </p:cNvSpPr>
            <p:nvPr/>
          </p:nvSpPr>
          <p:spPr bwMode="auto">
            <a:xfrm>
              <a:off x="4176" y="1488"/>
              <a:ext cx="1583"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solidFill>
                    <a:schemeClr val="accent2"/>
                  </a:solidFill>
                  <a:latin typeface="Times New Roman" panose="02020603050405020304" pitchFamily="18" charset="0"/>
                  <a:ea typeface="宋体" panose="02010600030101010101" pitchFamily="2" charset="-122"/>
                </a:rPr>
                <a:t>The primary color amounts needed for a match</a:t>
              </a:r>
            </a:p>
          </p:txBody>
        </p:sp>
        <p:sp>
          <p:nvSpPr>
            <p:cNvPr id="25630" name="Line 28"/>
            <p:cNvSpPr>
              <a:spLocks noChangeShapeType="1"/>
            </p:cNvSpPr>
            <p:nvPr/>
          </p:nvSpPr>
          <p:spPr bwMode="auto">
            <a:xfrm>
              <a:off x="4896" y="2208"/>
              <a:ext cx="0" cy="384"/>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5627" name="Rectangle 29"/>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W. Freeman</a:t>
            </a:r>
          </a:p>
        </p:txBody>
      </p:sp>
      <p:sp>
        <p:nvSpPr>
          <p:cNvPr id="25628" name="灯片编号占位符 29"/>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896AD5E4-30FB-4502-9C9E-88E5083445D4}" type="slidenum">
              <a:rPr lang="en-US" altLang="zh-CN" sz="1400">
                <a:latin typeface="Times New Roman" panose="02020603050405020304" pitchFamily="18" charset="0"/>
              </a:rPr>
              <a:pPr>
                <a:spcBef>
                  <a:spcPct val="0"/>
                </a:spcBef>
              </a:pPr>
              <a:t>29</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604273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sz="3200" dirty="0" smtClean="0">
                <a:solidFill>
                  <a:srgbClr val="00B0F0"/>
                </a:solidFill>
                <a:ea typeface="宋体" pitchFamily="2" charset="-122"/>
              </a:rPr>
              <a:t>Causes of color</a:t>
            </a:r>
          </a:p>
        </p:txBody>
      </p:sp>
      <p:sp>
        <p:nvSpPr>
          <p:cNvPr id="20484" name="Rectangle 3"/>
          <p:cNvSpPr>
            <a:spLocks noGrp="1" noChangeArrowheads="1"/>
          </p:cNvSpPr>
          <p:nvPr>
            <p:ph sz="half" idx="1"/>
          </p:nvPr>
        </p:nvSpPr>
        <p:spPr>
          <a:xfrm>
            <a:off x="1524000" y="1447800"/>
            <a:ext cx="6432376" cy="5105400"/>
          </a:xfrm>
        </p:spPr>
        <p:txBody>
          <a:bodyPr/>
          <a:lstStyle/>
          <a:p>
            <a:pPr eaLnBrk="1" hangingPunct="1">
              <a:lnSpc>
                <a:spcPct val="90000"/>
              </a:lnSpc>
            </a:pPr>
            <a:r>
              <a:rPr lang="en-US" altLang="zh-CN" sz="2400" dirty="0" smtClean="0">
                <a:solidFill>
                  <a:srgbClr val="00B050"/>
                </a:solidFill>
                <a:ea typeface="宋体" pitchFamily="2" charset="-122"/>
              </a:rPr>
              <a:t>The sensation of color is caused by the brain.  </a:t>
            </a:r>
          </a:p>
          <a:p>
            <a:pPr eaLnBrk="1" hangingPunct="1">
              <a:lnSpc>
                <a:spcPct val="90000"/>
              </a:lnSpc>
            </a:pPr>
            <a:r>
              <a:rPr lang="en-US" altLang="zh-CN" sz="2400" dirty="0" smtClean="0">
                <a:solidFill>
                  <a:srgbClr val="00B050"/>
                </a:solidFill>
                <a:ea typeface="宋体" pitchFamily="2" charset="-122"/>
              </a:rPr>
              <a:t>Some ways to get this sensation include:</a:t>
            </a:r>
          </a:p>
          <a:p>
            <a:pPr lvl="1" eaLnBrk="1" hangingPunct="1">
              <a:lnSpc>
                <a:spcPct val="90000"/>
              </a:lnSpc>
            </a:pPr>
            <a:r>
              <a:rPr lang="en-US" altLang="zh-CN" dirty="0" smtClean="0">
                <a:solidFill>
                  <a:srgbClr val="00B050"/>
                </a:solidFill>
                <a:ea typeface="宋体" pitchFamily="2" charset="-122"/>
              </a:rPr>
              <a:t>Pressure on the eyelids</a:t>
            </a:r>
          </a:p>
          <a:p>
            <a:pPr lvl="1" eaLnBrk="1" hangingPunct="1">
              <a:lnSpc>
                <a:spcPct val="90000"/>
              </a:lnSpc>
            </a:pPr>
            <a:r>
              <a:rPr lang="en-US" altLang="zh-CN" dirty="0" smtClean="0">
                <a:solidFill>
                  <a:srgbClr val="00B050"/>
                </a:solidFill>
                <a:ea typeface="宋体" pitchFamily="2" charset="-122"/>
              </a:rPr>
              <a:t>Dreaming, hallucinations, etc.</a:t>
            </a:r>
          </a:p>
          <a:p>
            <a:pPr eaLnBrk="1" hangingPunct="1">
              <a:lnSpc>
                <a:spcPct val="90000"/>
              </a:lnSpc>
            </a:pPr>
            <a:endParaRPr lang="en-US" altLang="zh-CN" sz="2400" dirty="0" smtClean="0">
              <a:solidFill>
                <a:srgbClr val="00B050"/>
              </a:solidFill>
              <a:ea typeface="宋体" pitchFamily="2" charset="-122"/>
            </a:endParaRPr>
          </a:p>
          <a:p>
            <a:pPr eaLnBrk="1" hangingPunct="1">
              <a:lnSpc>
                <a:spcPct val="90000"/>
              </a:lnSpc>
            </a:pPr>
            <a:r>
              <a:rPr lang="en-US" altLang="zh-CN" sz="2400" dirty="0" smtClean="0">
                <a:solidFill>
                  <a:srgbClr val="00B050"/>
                </a:solidFill>
                <a:ea typeface="宋体" pitchFamily="2" charset="-122"/>
              </a:rPr>
              <a:t>Main way to get it is the response of the visual system to the presence/absence of </a:t>
            </a:r>
            <a:r>
              <a:rPr lang="en-US" altLang="zh-CN" sz="2400" b="1" dirty="0" smtClean="0">
                <a:solidFill>
                  <a:srgbClr val="00B050"/>
                </a:solidFill>
                <a:ea typeface="宋体" pitchFamily="2" charset="-122"/>
              </a:rPr>
              <a:t>light at various wavelengths.</a:t>
            </a:r>
          </a:p>
        </p:txBody>
      </p:sp>
      <p:sp>
        <p:nvSpPr>
          <p:cNvPr id="11" name="灯片编号占位符 4"/>
          <p:cNvSpPr>
            <a:spLocks noGrp="1"/>
          </p:cNvSpPr>
          <p:nvPr>
            <p:ph type="sldNum" sz="quarter" idx="4294967295"/>
          </p:nvPr>
        </p:nvSpPr>
        <p:spPr>
          <a:xfrm>
            <a:off x="0" y="6488113"/>
            <a:ext cx="492125" cy="369887"/>
          </a:xfrm>
          <a:prstGeom prst="rect">
            <a:avLst/>
          </a:prstGeom>
        </p:spPr>
        <p:txBody>
          <a:bodyPr/>
          <a:lstStyle/>
          <a:p>
            <a:pPr>
              <a:defRPr/>
            </a:pPr>
            <a:fld id="{211369A1-CBD5-45AE-96F2-DABF3AF0100A}" type="slidenum">
              <a:rPr lang="en-US" altLang="zh-CN"/>
              <a:pPr>
                <a:defRPr/>
              </a:pPr>
              <a:t>3</a:t>
            </a:fld>
            <a:endParaRPr lang="en-US" altLang="zh-CN"/>
          </a:p>
        </p:txBody>
      </p:sp>
      <p:pic>
        <p:nvPicPr>
          <p:cNvPr id="20486" name="Picture 5" descr="money2"/>
          <p:cNvPicPr>
            <a:picLocks noChangeAspect="1" noChangeArrowheads="1"/>
          </p:cNvPicPr>
          <p:nvPr/>
        </p:nvPicPr>
        <p:blipFill>
          <a:blip r:embed="rId3" cstate="print"/>
          <a:srcRect l="14772" t="4602" r="12460" b="17784"/>
          <a:stretch>
            <a:fillRect/>
          </a:stretch>
        </p:blipFill>
        <p:spPr bwMode="auto">
          <a:xfrm>
            <a:off x="112713" y="5072063"/>
            <a:ext cx="1243012" cy="914400"/>
          </a:xfrm>
          <a:prstGeom prst="rect">
            <a:avLst/>
          </a:prstGeom>
          <a:noFill/>
          <a:ln w="9525">
            <a:noFill/>
            <a:miter lim="800000"/>
            <a:headEnd/>
            <a:tailEnd/>
          </a:ln>
        </p:spPr>
      </p:pic>
      <p:pic>
        <p:nvPicPr>
          <p:cNvPr id="20487" name="Picture 6" descr="prism-15"/>
          <p:cNvPicPr>
            <a:picLocks noChangeAspect="1" noChangeArrowheads="1"/>
          </p:cNvPicPr>
          <p:nvPr/>
        </p:nvPicPr>
        <p:blipFill>
          <a:blip r:embed="rId4" cstate="print"/>
          <a:srcRect/>
          <a:stretch>
            <a:fillRect/>
          </a:stretch>
        </p:blipFill>
        <p:spPr bwMode="auto">
          <a:xfrm>
            <a:off x="190500" y="3903663"/>
            <a:ext cx="1073150" cy="1139825"/>
          </a:xfrm>
          <a:prstGeom prst="rect">
            <a:avLst/>
          </a:prstGeom>
          <a:noFill/>
          <a:ln w="9525">
            <a:noFill/>
            <a:miter lim="800000"/>
            <a:headEnd/>
            <a:tailEnd/>
          </a:ln>
        </p:spPr>
      </p:pic>
      <p:pic>
        <p:nvPicPr>
          <p:cNvPr id="20488" name="Picture 7" descr="l-paint"/>
          <p:cNvPicPr>
            <a:picLocks noChangeAspect="1" noChangeArrowheads="1"/>
          </p:cNvPicPr>
          <p:nvPr/>
        </p:nvPicPr>
        <p:blipFill>
          <a:blip r:embed="rId5" cstate="print"/>
          <a:srcRect l="10094" t="7394" r="11385" b="9215"/>
          <a:stretch>
            <a:fillRect/>
          </a:stretch>
        </p:blipFill>
        <p:spPr bwMode="auto">
          <a:xfrm>
            <a:off x="206375" y="2717800"/>
            <a:ext cx="1062038" cy="1163638"/>
          </a:xfrm>
          <a:prstGeom prst="rect">
            <a:avLst/>
          </a:prstGeom>
          <a:noFill/>
          <a:ln w="9525">
            <a:noFill/>
            <a:miter lim="800000"/>
            <a:headEnd/>
            <a:tailEnd/>
          </a:ln>
        </p:spPr>
      </p:pic>
      <p:pic>
        <p:nvPicPr>
          <p:cNvPr id="20489" name="Picture 8" descr="volcano"/>
          <p:cNvPicPr>
            <a:picLocks noChangeAspect="1" noChangeArrowheads="1"/>
          </p:cNvPicPr>
          <p:nvPr/>
        </p:nvPicPr>
        <p:blipFill>
          <a:blip r:embed="rId6" cstate="print"/>
          <a:srcRect/>
          <a:stretch>
            <a:fillRect/>
          </a:stretch>
        </p:blipFill>
        <p:spPr bwMode="auto">
          <a:xfrm>
            <a:off x="0" y="1089025"/>
            <a:ext cx="1289050" cy="749300"/>
          </a:xfrm>
          <a:prstGeom prst="rect">
            <a:avLst/>
          </a:prstGeom>
          <a:noFill/>
          <a:ln w="9525">
            <a:noFill/>
            <a:miter lim="800000"/>
            <a:headEnd/>
            <a:tailEnd/>
          </a:ln>
        </p:spPr>
      </p:pic>
      <p:pic>
        <p:nvPicPr>
          <p:cNvPr id="20490" name="Picture 9" descr="flame"/>
          <p:cNvPicPr>
            <a:picLocks noChangeAspect="1" noChangeArrowheads="1"/>
          </p:cNvPicPr>
          <p:nvPr/>
        </p:nvPicPr>
        <p:blipFill>
          <a:blip r:embed="rId7" cstate="print"/>
          <a:srcRect/>
          <a:stretch>
            <a:fillRect/>
          </a:stretch>
        </p:blipFill>
        <p:spPr bwMode="auto">
          <a:xfrm>
            <a:off x="215900" y="1733550"/>
            <a:ext cx="1292225" cy="901700"/>
          </a:xfrm>
          <a:prstGeom prst="rect">
            <a:avLst/>
          </a:prstGeom>
          <a:noFill/>
          <a:ln w="9525">
            <a:noFill/>
            <a:miter lim="800000"/>
            <a:headEnd/>
            <a:tailEnd/>
          </a:ln>
        </p:spPr>
      </p:pic>
      <p:pic>
        <p:nvPicPr>
          <p:cNvPr id="20491" name="Picture 10" descr="HomePH"/>
          <p:cNvPicPr>
            <a:picLocks noChangeAspect="1" noChangeArrowheads="1"/>
          </p:cNvPicPr>
          <p:nvPr/>
        </p:nvPicPr>
        <p:blipFill>
          <a:blip r:embed="rId8" cstate="print"/>
          <a:srcRect/>
          <a:stretch>
            <a:fillRect/>
          </a:stretch>
        </p:blipFill>
        <p:spPr bwMode="auto">
          <a:xfrm>
            <a:off x="115888" y="6021388"/>
            <a:ext cx="1228725" cy="7889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smtClean="0">
                <a:ea typeface="宋体" panose="02010600030101010101" pitchFamily="2" charset="-122"/>
              </a:rPr>
              <a:t>Color matching experiment 2</a:t>
            </a:r>
          </a:p>
        </p:txBody>
      </p:sp>
      <p:sp>
        <p:nvSpPr>
          <p:cNvPr id="26627" name="Rectangle 3"/>
          <p:cNvSpPr>
            <a:spLocks noChangeArrowheads="1"/>
          </p:cNvSpPr>
          <p:nvPr/>
        </p:nvSpPr>
        <p:spPr bwMode="auto">
          <a:xfrm>
            <a:off x="2362200" y="2133600"/>
            <a:ext cx="1676400" cy="2667000"/>
          </a:xfrm>
          <a:prstGeom prst="rect">
            <a:avLst/>
          </a:prstGeom>
          <a:solidFill>
            <a:srgbClr val="8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6628"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29"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0"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1"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632" name="Line 8"/>
          <p:cNvSpPr>
            <a:spLocks noChangeShapeType="1"/>
          </p:cNvSpPr>
          <p:nvPr/>
        </p:nvSpPr>
        <p:spPr bwMode="auto">
          <a:xfrm flipV="1">
            <a:off x="1981200" y="5181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3" name="Line 9"/>
          <p:cNvSpPr>
            <a:spLocks noChangeShapeType="1"/>
          </p:cNvSpPr>
          <p:nvPr/>
        </p:nvSpPr>
        <p:spPr bwMode="auto">
          <a:xfrm flipV="1">
            <a:off x="2286000" y="56388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4" name="Line 10"/>
          <p:cNvSpPr>
            <a:spLocks noChangeShapeType="1"/>
          </p:cNvSpPr>
          <p:nvPr/>
        </p:nvSpPr>
        <p:spPr bwMode="auto">
          <a:xfrm flipV="1">
            <a:off x="2133600" y="54102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5" name="Rectangle 11"/>
          <p:cNvSpPr>
            <a:spLocks noChangeArrowheads="1"/>
          </p:cNvSpPr>
          <p:nvPr/>
        </p:nvSpPr>
        <p:spPr bwMode="auto">
          <a:xfrm>
            <a:off x="4038600" y="2133600"/>
            <a:ext cx="1676400" cy="2667000"/>
          </a:xfrm>
          <a:prstGeom prst="rect">
            <a:avLst/>
          </a:prstGeom>
          <a:solidFill>
            <a:schemeClr val="tx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6636" name="Rectangle 12"/>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W. Freeman</a:t>
            </a:r>
          </a:p>
        </p:txBody>
      </p:sp>
      <p:sp>
        <p:nvSpPr>
          <p:cNvPr id="26637" name="灯片编号占位符 12"/>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0DACF4B9-B432-4371-A630-3ABEFE85773F}" type="slidenum">
              <a:rPr lang="en-US" altLang="zh-CN" sz="1400">
                <a:latin typeface="Times New Roman" panose="02020603050405020304" pitchFamily="18" charset="0"/>
              </a:rPr>
              <a:pPr>
                <a:spcBef>
                  <a:spcPct val="0"/>
                </a:spcBef>
              </a:pPr>
              <a:t>30</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806429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smtClean="0">
                <a:ea typeface="宋体" panose="02010600030101010101" pitchFamily="2" charset="-122"/>
              </a:rPr>
              <a:t>Color matching experiment 2</a:t>
            </a:r>
          </a:p>
        </p:txBody>
      </p:sp>
      <p:sp>
        <p:nvSpPr>
          <p:cNvPr id="27651" name="Rectangle 3"/>
          <p:cNvSpPr>
            <a:spLocks noChangeArrowheads="1"/>
          </p:cNvSpPr>
          <p:nvPr/>
        </p:nvSpPr>
        <p:spPr bwMode="auto">
          <a:xfrm>
            <a:off x="2362200" y="2133600"/>
            <a:ext cx="1676400" cy="2667000"/>
          </a:xfrm>
          <a:prstGeom prst="rect">
            <a:avLst/>
          </a:prstGeom>
          <a:solidFill>
            <a:srgbClr val="8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7652"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53"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54"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55"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56" name="Line 8"/>
          <p:cNvSpPr>
            <a:spLocks noChangeShapeType="1"/>
          </p:cNvSpPr>
          <p:nvPr/>
        </p:nvSpPr>
        <p:spPr bwMode="auto">
          <a:xfrm flipV="1">
            <a:off x="1981200" y="5181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7" name="Line 9"/>
          <p:cNvSpPr>
            <a:spLocks noChangeShapeType="1"/>
          </p:cNvSpPr>
          <p:nvPr/>
        </p:nvSpPr>
        <p:spPr bwMode="auto">
          <a:xfrm flipV="1">
            <a:off x="2286000" y="56388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8" name="Line 10"/>
          <p:cNvSpPr>
            <a:spLocks noChangeShapeType="1"/>
          </p:cNvSpPr>
          <p:nvPr/>
        </p:nvSpPr>
        <p:spPr bwMode="auto">
          <a:xfrm flipV="1">
            <a:off x="2133600" y="54102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9" name="Rectangle 11"/>
          <p:cNvSpPr>
            <a:spLocks noChangeArrowheads="1"/>
          </p:cNvSpPr>
          <p:nvPr/>
        </p:nvSpPr>
        <p:spPr bwMode="auto">
          <a:xfrm>
            <a:off x="4038600" y="2133600"/>
            <a:ext cx="1676400" cy="2667000"/>
          </a:xfrm>
          <a:prstGeom prst="rect">
            <a:avLst/>
          </a:prstGeom>
          <a:solidFill>
            <a:srgbClr val="CC0066"/>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7660" name="Line 12"/>
          <p:cNvSpPr>
            <a:spLocks noChangeShapeType="1"/>
          </p:cNvSpPr>
          <p:nvPr/>
        </p:nvSpPr>
        <p:spPr bwMode="auto">
          <a:xfrm>
            <a:off x="7086600" y="6019800"/>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1" name="Rectangle 13"/>
          <p:cNvSpPr>
            <a:spLocks noChangeArrowheads="1"/>
          </p:cNvSpPr>
          <p:nvPr/>
        </p:nvSpPr>
        <p:spPr bwMode="auto">
          <a:xfrm>
            <a:off x="7086600" y="5181600"/>
            <a:ext cx="381000" cy="8382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7662" name="Rectangle 14"/>
          <p:cNvSpPr>
            <a:spLocks noChangeArrowheads="1"/>
          </p:cNvSpPr>
          <p:nvPr/>
        </p:nvSpPr>
        <p:spPr bwMode="auto">
          <a:xfrm>
            <a:off x="7620000" y="5943600"/>
            <a:ext cx="381000" cy="762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7663" name="Rectangle 15"/>
          <p:cNvSpPr>
            <a:spLocks noChangeArrowheads="1"/>
          </p:cNvSpPr>
          <p:nvPr/>
        </p:nvSpPr>
        <p:spPr bwMode="auto">
          <a:xfrm>
            <a:off x="8153400" y="5486400"/>
            <a:ext cx="381000" cy="5334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7664" name="Text Box 16"/>
          <p:cNvSpPr txBox="1">
            <a:spLocks noChangeArrowheads="1"/>
          </p:cNvSpPr>
          <p:nvPr/>
        </p:nvSpPr>
        <p:spPr bwMode="auto">
          <a:xfrm>
            <a:off x="7070725" y="6061075"/>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latin typeface="Times New Roman" panose="02020603050405020304" pitchFamily="18" charset="0"/>
                <a:ea typeface="宋体" panose="02010600030101010101" pitchFamily="2" charset="-122"/>
              </a:rPr>
              <a:t>p</a:t>
            </a:r>
            <a:r>
              <a:rPr lang="en-US" altLang="zh-CN" sz="2400" baseline="-25000">
                <a:latin typeface="Times New Roman" panose="02020603050405020304" pitchFamily="18" charset="0"/>
                <a:ea typeface="宋体" panose="02010600030101010101" pitchFamily="2" charset="-122"/>
              </a:rPr>
              <a:t>1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2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3</a:t>
            </a:r>
            <a:r>
              <a:rPr lang="en-US" altLang="zh-CN" sz="2400">
                <a:latin typeface="Times New Roman" panose="02020603050405020304" pitchFamily="18" charset="0"/>
                <a:ea typeface="宋体" panose="02010600030101010101" pitchFamily="2" charset="-122"/>
              </a:rPr>
              <a:t> </a:t>
            </a:r>
          </a:p>
        </p:txBody>
      </p:sp>
      <p:sp>
        <p:nvSpPr>
          <p:cNvPr id="27665" name="Line 17"/>
          <p:cNvSpPr>
            <a:spLocks noChangeShapeType="1"/>
          </p:cNvSpPr>
          <p:nvPr/>
        </p:nvSpPr>
        <p:spPr bwMode="auto">
          <a:xfrm flipH="1" flipV="1">
            <a:off x="48006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6" name="Line 18"/>
          <p:cNvSpPr>
            <a:spLocks noChangeShapeType="1"/>
          </p:cNvSpPr>
          <p:nvPr/>
        </p:nvSpPr>
        <p:spPr bwMode="auto">
          <a:xfrm flipH="1" flipV="1">
            <a:off x="5257800" y="54864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7" name="Line 19"/>
          <p:cNvSpPr>
            <a:spLocks noChangeShapeType="1"/>
          </p:cNvSpPr>
          <p:nvPr/>
        </p:nvSpPr>
        <p:spPr bwMode="auto">
          <a:xfrm flipH="1" flipV="1">
            <a:off x="57150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8" name="Line 20"/>
          <p:cNvSpPr>
            <a:spLocks noChangeShapeType="1"/>
          </p:cNvSpPr>
          <p:nvPr/>
        </p:nvSpPr>
        <p:spPr bwMode="auto">
          <a:xfrm flipH="1" flipV="1">
            <a:off x="5638800" y="50292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9" name="Line 21"/>
          <p:cNvSpPr>
            <a:spLocks noChangeShapeType="1"/>
          </p:cNvSpPr>
          <p:nvPr/>
        </p:nvSpPr>
        <p:spPr bwMode="auto">
          <a:xfrm flipH="1" flipV="1">
            <a:off x="6019800" y="52578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0" name="Line 22"/>
          <p:cNvSpPr>
            <a:spLocks noChangeShapeType="1"/>
          </p:cNvSpPr>
          <p:nvPr/>
        </p:nvSpPr>
        <p:spPr bwMode="auto">
          <a:xfrm flipH="1" flipV="1">
            <a:off x="6553200" y="51816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1" name="Line 23"/>
          <p:cNvSpPr>
            <a:spLocks noChangeShapeType="1"/>
          </p:cNvSpPr>
          <p:nvPr/>
        </p:nvSpPr>
        <p:spPr bwMode="auto">
          <a:xfrm flipH="1" flipV="1">
            <a:off x="63246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2" name="Line 24"/>
          <p:cNvSpPr>
            <a:spLocks noChangeShapeType="1"/>
          </p:cNvSpPr>
          <p:nvPr/>
        </p:nvSpPr>
        <p:spPr bwMode="auto">
          <a:xfrm flipH="1" flipV="1">
            <a:off x="5867400" y="54864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3" name="Line 25"/>
          <p:cNvSpPr>
            <a:spLocks noChangeShapeType="1"/>
          </p:cNvSpPr>
          <p:nvPr/>
        </p:nvSpPr>
        <p:spPr bwMode="auto">
          <a:xfrm flipH="1" flipV="1">
            <a:off x="54102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4" name="Rectangle 26"/>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W. Freeman</a:t>
            </a:r>
          </a:p>
        </p:txBody>
      </p:sp>
      <p:sp>
        <p:nvSpPr>
          <p:cNvPr id="27675" name="灯片编号占位符 2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F2D2541B-389A-48D6-8643-2F9BCCEEA0D7}" type="slidenum">
              <a:rPr lang="en-US" altLang="zh-CN" sz="1400">
                <a:latin typeface="Times New Roman" panose="02020603050405020304" pitchFamily="18" charset="0"/>
              </a:rPr>
              <a:pPr>
                <a:spcBef>
                  <a:spcPct val="0"/>
                </a:spcBef>
              </a:pPr>
              <a:t>31</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4076911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smtClean="0">
                <a:ea typeface="宋体" panose="02010600030101010101" pitchFamily="2" charset="-122"/>
              </a:rPr>
              <a:t>Color matching experiment 2</a:t>
            </a:r>
          </a:p>
        </p:txBody>
      </p:sp>
      <p:sp>
        <p:nvSpPr>
          <p:cNvPr id="28675" name="Rectangle 3"/>
          <p:cNvSpPr>
            <a:spLocks noChangeArrowheads="1"/>
          </p:cNvSpPr>
          <p:nvPr/>
        </p:nvSpPr>
        <p:spPr bwMode="auto">
          <a:xfrm>
            <a:off x="2362200" y="2133600"/>
            <a:ext cx="1676400" cy="2667000"/>
          </a:xfrm>
          <a:prstGeom prst="rect">
            <a:avLst/>
          </a:prstGeom>
          <a:solidFill>
            <a:srgbClr val="80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8676"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77"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78"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79"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680" name="Line 8"/>
          <p:cNvSpPr>
            <a:spLocks noChangeShapeType="1"/>
          </p:cNvSpPr>
          <p:nvPr/>
        </p:nvSpPr>
        <p:spPr bwMode="auto">
          <a:xfrm flipV="1">
            <a:off x="1981200" y="5181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1" name="Line 9"/>
          <p:cNvSpPr>
            <a:spLocks noChangeShapeType="1"/>
          </p:cNvSpPr>
          <p:nvPr/>
        </p:nvSpPr>
        <p:spPr bwMode="auto">
          <a:xfrm flipV="1">
            <a:off x="2286000" y="56388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10"/>
          <p:cNvSpPr>
            <a:spLocks noChangeShapeType="1"/>
          </p:cNvSpPr>
          <p:nvPr/>
        </p:nvSpPr>
        <p:spPr bwMode="auto">
          <a:xfrm flipV="1">
            <a:off x="2133600" y="54102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3" name="Rectangle 11"/>
          <p:cNvSpPr>
            <a:spLocks noChangeArrowheads="1"/>
          </p:cNvSpPr>
          <p:nvPr/>
        </p:nvSpPr>
        <p:spPr bwMode="auto">
          <a:xfrm>
            <a:off x="4038600" y="2133600"/>
            <a:ext cx="1676400" cy="2667000"/>
          </a:xfrm>
          <a:prstGeom prst="rect">
            <a:avLst/>
          </a:prstGeom>
          <a:solidFill>
            <a:srgbClr val="CC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8684" name="Line 12"/>
          <p:cNvSpPr>
            <a:spLocks noChangeShapeType="1"/>
          </p:cNvSpPr>
          <p:nvPr/>
        </p:nvSpPr>
        <p:spPr bwMode="auto">
          <a:xfrm>
            <a:off x="7086600" y="6019800"/>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5" name="Rectangle 13"/>
          <p:cNvSpPr>
            <a:spLocks noChangeArrowheads="1"/>
          </p:cNvSpPr>
          <p:nvPr/>
        </p:nvSpPr>
        <p:spPr bwMode="auto">
          <a:xfrm>
            <a:off x="7086600" y="5181600"/>
            <a:ext cx="381000" cy="8382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8686" name="Rectangle 14"/>
          <p:cNvSpPr>
            <a:spLocks noChangeArrowheads="1"/>
          </p:cNvSpPr>
          <p:nvPr/>
        </p:nvSpPr>
        <p:spPr bwMode="auto">
          <a:xfrm>
            <a:off x="8153400" y="5334000"/>
            <a:ext cx="381000" cy="6858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8687" name="Text Box 15"/>
          <p:cNvSpPr txBox="1">
            <a:spLocks noChangeArrowheads="1"/>
          </p:cNvSpPr>
          <p:nvPr/>
        </p:nvSpPr>
        <p:spPr bwMode="auto">
          <a:xfrm>
            <a:off x="7070725" y="6061075"/>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latin typeface="Times New Roman" panose="02020603050405020304" pitchFamily="18" charset="0"/>
                <a:ea typeface="宋体" panose="02010600030101010101" pitchFamily="2" charset="-122"/>
              </a:rPr>
              <a:t>p</a:t>
            </a:r>
            <a:r>
              <a:rPr lang="en-US" altLang="zh-CN" sz="2400" baseline="-25000">
                <a:latin typeface="Times New Roman" panose="02020603050405020304" pitchFamily="18" charset="0"/>
                <a:ea typeface="宋体" panose="02010600030101010101" pitchFamily="2" charset="-122"/>
              </a:rPr>
              <a:t>1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2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3</a:t>
            </a:r>
            <a:r>
              <a:rPr lang="en-US" altLang="zh-CN" sz="2400">
                <a:latin typeface="Times New Roman" panose="02020603050405020304" pitchFamily="18" charset="0"/>
                <a:ea typeface="宋体" panose="02010600030101010101" pitchFamily="2" charset="-122"/>
              </a:rPr>
              <a:t> </a:t>
            </a:r>
          </a:p>
        </p:txBody>
      </p:sp>
      <p:sp>
        <p:nvSpPr>
          <p:cNvPr id="28688" name="Line 16"/>
          <p:cNvSpPr>
            <a:spLocks noChangeShapeType="1"/>
          </p:cNvSpPr>
          <p:nvPr/>
        </p:nvSpPr>
        <p:spPr bwMode="auto">
          <a:xfrm flipH="1" flipV="1">
            <a:off x="48006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9" name="Line 17"/>
          <p:cNvSpPr>
            <a:spLocks noChangeShapeType="1"/>
          </p:cNvSpPr>
          <p:nvPr/>
        </p:nvSpPr>
        <p:spPr bwMode="auto">
          <a:xfrm flipH="1" flipV="1">
            <a:off x="5257800" y="54864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0" name="Line 18"/>
          <p:cNvSpPr>
            <a:spLocks noChangeShapeType="1"/>
          </p:cNvSpPr>
          <p:nvPr/>
        </p:nvSpPr>
        <p:spPr bwMode="auto">
          <a:xfrm flipH="1" flipV="1">
            <a:off x="57150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1" name="Line 19"/>
          <p:cNvSpPr>
            <a:spLocks noChangeShapeType="1"/>
          </p:cNvSpPr>
          <p:nvPr/>
        </p:nvSpPr>
        <p:spPr bwMode="auto">
          <a:xfrm flipH="1" flipV="1">
            <a:off x="5638800" y="50292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2" name="Line 20"/>
          <p:cNvSpPr>
            <a:spLocks noChangeShapeType="1"/>
          </p:cNvSpPr>
          <p:nvPr/>
        </p:nvSpPr>
        <p:spPr bwMode="auto">
          <a:xfrm flipH="1" flipV="1">
            <a:off x="6019800" y="52578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3" name="Line 21"/>
          <p:cNvSpPr>
            <a:spLocks noChangeShapeType="1"/>
          </p:cNvSpPr>
          <p:nvPr/>
        </p:nvSpPr>
        <p:spPr bwMode="auto">
          <a:xfrm flipH="1" flipV="1">
            <a:off x="6553200" y="51816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4" name="Line 22"/>
          <p:cNvSpPr>
            <a:spLocks noChangeShapeType="1"/>
          </p:cNvSpPr>
          <p:nvPr/>
        </p:nvSpPr>
        <p:spPr bwMode="auto">
          <a:xfrm flipH="1" flipV="1">
            <a:off x="63246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5" name="Line 23"/>
          <p:cNvSpPr>
            <a:spLocks noChangeShapeType="1"/>
          </p:cNvSpPr>
          <p:nvPr/>
        </p:nvSpPr>
        <p:spPr bwMode="auto">
          <a:xfrm flipH="1" flipV="1">
            <a:off x="5867400" y="54864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6" name="Line 24"/>
          <p:cNvSpPr>
            <a:spLocks noChangeShapeType="1"/>
          </p:cNvSpPr>
          <p:nvPr/>
        </p:nvSpPr>
        <p:spPr bwMode="auto">
          <a:xfrm flipH="1" flipV="1">
            <a:off x="54102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7" name="Rectangle 25"/>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W. Freeman</a:t>
            </a:r>
          </a:p>
        </p:txBody>
      </p:sp>
      <p:sp>
        <p:nvSpPr>
          <p:cNvPr id="28698" name="灯片编号占位符 25"/>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81B9603F-10EF-43C9-A963-605F1988804F}" type="slidenum">
              <a:rPr lang="en-US" altLang="zh-CN" sz="1400">
                <a:latin typeface="Times New Roman" panose="02020603050405020304" pitchFamily="18" charset="0"/>
              </a:rPr>
              <a:pPr>
                <a:spcBef>
                  <a:spcPct val="0"/>
                </a:spcBef>
              </a:pPr>
              <a:t>32</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290915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zh-CN" smtClean="0">
                <a:ea typeface="宋体" panose="02010600030101010101" pitchFamily="2" charset="-122"/>
              </a:rPr>
              <a:t>Color matching experiment 2</a:t>
            </a:r>
          </a:p>
        </p:txBody>
      </p:sp>
      <p:sp>
        <p:nvSpPr>
          <p:cNvPr id="29699" name="Rectangle 3"/>
          <p:cNvSpPr>
            <a:spLocks noChangeArrowheads="1"/>
          </p:cNvSpPr>
          <p:nvPr/>
        </p:nvSpPr>
        <p:spPr bwMode="auto">
          <a:xfrm>
            <a:off x="2362200" y="2133600"/>
            <a:ext cx="1676400" cy="2667000"/>
          </a:xfrm>
          <a:prstGeom prst="rect">
            <a:avLst/>
          </a:prstGeom>
          <a:solidFill>
            <a:srgbClr val="CC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9700" name="Freeform 4"/>
          <p:cNvSpPr>
            <a:spLocks/>
          </p:cNvSpPr>
          <p:nvPr/>
        </p:nvSpPr>
        <p:spPr bwMode="auto">
          <a:xfrm flipV="1">
            <a:off x="6215063" y="5467350"/>
            <a:ext cx="795337"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01" name="Freeform 5"/>
          <p:cNvSpPr>
            <a:spLocks/>
          </p:cNvSpPr>
          <p:nvPr/>
        </p:nvSpPr>
        <p:spPr bwMode="auto">
          <a:xfrm flipV="1">
            <a:off x="5724525"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02" name="Freeform 6"/>
          <p:cNvSpPr>
            <a:spLocks/>
          </p:cNvSpPr>
          <p:nvPr/>
        </p:nvSpPr>
        <p:spPr bwMode="auto">
          <a:xfrm flipV="1">
            <a:off x="5343525" y="548640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03" name="Freeform 7"/>
          <p:cNvSpPr>
            <a:spLocks/>
          </p:cNvSpPr>
          <p:nvPr/>
        </p:nvSpPr>
        <p:spPr bwMode="auto">
          <a:xfrm flipH="1" flipV="1">
            <a:off x="1524000" y="5619750"/>
            <a:ext cx="795338" cy="1074738"/>
          </a:xfrm>
          <a:custGeom>
            <a:avLst/>
            <a:gdLst>
              <a:gd name="T0" fmla="*/ 2147483647 w 501"/>
              <a:gd name="T1" fmla="*/ 2147483647 h 677"/>
              <a:gd name="T2" fmla="*/ 2147483647 w 501"/>
              <a:gd name="T3" fmla="*/ 2147483647 h 677"/>
              <a:gd name="T4" fmla="*/ 2147483647 w 501"/>
              <a:gd name="T5" fmla="*/ 2147483647 h 677"/>
              <a:gd name="T6" fmla="*/ 2147483647 w 501"/>
              <a:gd name="T7" fmla="*/ 2147483647 h 677"/>
              <a:gd name="T8" fmla="*/ 2147483647 w 501"/>
              <a:gd name="T9" fmla="*/ 2147483647 h 677"/>
              <a:gd name="T10" fmla="*/ 2147483647 w 501"/>
              <a:gd name="T11" fmla="*/ 2147483647 h 677"/>
              <a:gd name="T12" fmla="*/ 2147483647 w 501"/>
              <a:gd name="T13" fmla="*/ 2147483647 h 677"/>
              <a:gd name="T14" fmla="*/ 2147483647 w 501"/>
              <a:gd name="T15" fmla="*/ 2147483647 h 677"/>
              <a:gd name="T16" fmla="*/ 2147483647 w 501"/>
              <a:gd name="T17" fmla="*/ 2147483647 h 677"/>
              <a:gd name="T18" fmla="*/ 2147483647 w 501"/>
              <a:gd name="T19" fmla="*/ 2147483647 h 677"/>
              <a:gd name="T20" fmla="*/ 2147483647 w 501"/>
              <a:gd name="T21" fmla="*/ 2147483647 h 677"/>
              <a:gd name="T22" fmla="*/ 2147483647 w 501"/>
              <a:gd name="T23" fmla="*/ 2147483647 h 677"/>
              <a:gd name="T24" fmla="*/ 2147483647 w 501"/>
              <a:gd name="T25" fmla="*/ 2147483647 h 677"/>
              <a:gd name="T26" fmla="*/ 2147483647 w 501"/>
              <a:gd name="T27" fmla="*/ 2147483647 h 677"/>
              <a:gd name="T28" fmla="*/ 2147483647 w 501"/>
              <a:gd name="T29" fmla="*/ 2147483647 h 677"/>
              <a:gd name="T30" fmla="*/ 2147483647 w 501"/>
              <a:gd name="T31" fmla="*/ 2147483647 h 677"/>
              <a:gd name="T32" fmla="*/ 2147483647 w 501"/>
              <a:gd name="T33" fmla="*/ 2147483647 h 677"/>
              <a:gd name="T34" fmla="*/ 2147483647 w 501"/>
              <a:gd name="T35" fmla="*/ 2147483647 h 677"/>
              <a:gd name="T36" fmla="*/ 2147483647 w 501"/>
              <a:gd name="T37" fmla="*/ 2147483647 h 677"/>
              <a:gd name="T38" fmla="*/ 2147483647 w 501"/>
              <a:gd name="T39" fmla="*/ 2147483647 h 677"/>
              <a:gd name="T40" fmla="*/ 2147483647 w 501"/>
              <a:gd name="T41" fmla="*/ 2147483647 h 677"/>
              <a:gd name="T42" fmla="*/ 2147483647 w 501"/>
              <a:gd name="T43" fmla="*/ 2147483647 h 677"/>
              <a:gd name="T44" fmla="*/ 2147483647 w 501"/>
              <a:gd name="T45" fmla="*/ 214748364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04" name="Line 8"/>
          <p:cNvSpPr>
            <a:spLocks noChangeShapeType="1"/>
          </p:cNvSpPr>
          <p:nvPr/>
        </p:nvSpPr>
        <p:spPr bwMode="auto">
          <a:xfrm flipV="1">
            <a:off x="1981200" y="5181600"/>
            <a:ext cx="76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5" name="Line 9"/>
          <p:cNvSpPr>
            <a:spLocks noChangeShapeType="1"/>
          </p:cNvSpPr>
          <p:nvPr/>
        </p:nvSpPr>
        <p:spPr bwMode="auto">
          <a:xfrm flipV="1">
            <a:off x="2286000" y="5638800"/>
            <a:ext cx="457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Line 10"/>
          <p:cNvSpPr>
            <a:spLocks noChangeShapeType="1"/>
          </p:cNvSpPr>
          <p:nvPr/>
        </p:nvSpPr>
        <p:spPr bwMode="auto">
          <a:xfrm flipV="1">
            <a:off x="2133600" y="5410200"/>
            <a:ext cx="3048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7" name="Rectangle 11"/>
          <p:cNvSpPr>
            <a:spLocks noChangeArrowheads="1"/>
          </p:cNvSpPr>
          <p:nvPr/>
        </p:nvSpPr>
        <p:spPr bwMode="auto">
          <a:xfrm>
            <a:off x="4038600" y="2133600"/>
            <a:ext cx="1676400" cy="2667000"/>
          </a:xfrm>
          <a:prstGeom prst="rect">
            <a:avLst/>
          </a:prstGeom>
          <a:solidFill>
            <a:srgbClr val="CC0000"/>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9708" name="Line 12"/>
          <p:cNvSpPr>
            <a:spLocks noChangeShapeType="1"/>
          </p:cNvSpPr>
          <p:nvPr/>
        </p:nvSpPr>
        <p:spPr bwMode="auto">
          <a:xfrm>
            <a:off x="7086600" y="6019800"/>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Rectangle 13"/>
          <p:cNvSpPr>
            <a:spLocks noChangeArrowheads="1"/>
          </p:cNvSpPr>
          <p:nvPr/>
        </p:nvSpPr>
        <p:spPr bwMode="auto">
          <a:xfrm>
            <a:off x="7086600" y="5181600"/>
            <a:ext cx="381000" cy="8382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9710" name="Rectangle 14"/>
          <p:cNvSpPr>
            <a:spLocks noChangeArrowheads="1"/>
          </p:cNvSpPr>
          <p:nvPr/>
        </p:nvSpPr>
        <p:spPr bwMode="auto">
          <a:xfrm>
            <a:off x="8153400" y="5334000"/>
            <a:ext cx="381000" cy="6858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9711" name="Text Box 15"/>
          <p:cNvSpPr txBox="1">
            <a:spLocks noChangeArrowheads="1"/>
          </p:cNvSpPr>
          <p:nvPr/>
        </p:nvSpPr>
        <p:spPr bwMode="auto">
          <a:xfrm>
            <a:off x="7070725" y="6061075"/>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latin typeface="Times New Roman" panose="02020603050405020304" pitchFamily="18" charset="0"/>
                <a:ea typeface="宋体" panose="02010600030101010101" pitchFamily="2" charset="-122"/>
              </a:rPr>
              <a:t>p</a:t>
            </a:r>
            <a:r>
              <a:rPr lang="en-US" altLang="zh-CN" sz="2400" baseline="-25000">
                <a:latin typeface="Times New Roman" panose="02020603050405020304" pitchFamily="18" charset="0"/>
                <a:ea typeface="宋体" panose="02010600030101010101" pitchFamily="2" charset="-122"/>
              </a:rPr>
              <a:t>1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2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3</a:t>
            </a:r>
            <a:r>
              <a:rPr lang="en-US" altLang="zh-CN" sz="2400">
                <a:latin typeface="Times New Roman" panose="02020603050405020304" pitchFamily="18" charset="0"/>
                <a:ea typeface="宋体" panose="02010600030101010101" pitchFamily="2" charset="-122"/>
              </a:rPr>
              <a:t> </a:t>
            </a:r>
          </a:p>
        </p:txBody>
      </p:sp>
      <p:sp>
        <p:nvSpPr>
          <p:cNvPr id="29712" name="Line 16"/>
          <p:cNvSpPr>
            <a:spLocks noChangeShapeType="1"/>
          </p:cNvSpPr>
          <p:nvPr/>
        </p:nvSpPr>
        <p:spPr bwMode="auto">
          <a:xfrm flipH="1" flipV="1">
            <a:off x="48006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3" name="Line 17"/>
          <p:cNvSpPr>
            <a:spLocks noChangeShapeType="1"/>
          </p:cNvSpPr>
          <p:nvPr/>
        </p:nvSpPr>
        <p:spPr bwMode="auto">
          <a:xfrm flipH="1" flipV="1">
            <a:off x="5257800" y="54864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4" name="Line 18"/>
          <p:cNvSpPr>
            <a:spLocks noChangeShapeType="1"/>
          </p:cNvSpPr>
          <p:nvPr/>
        </p:nvSpPr>
        <p:spPr bwMode="auto">
          <a:xfrm flipH="1" flipV="1">
            <a:off x="5715000" y="5334000"/>
            <a:ext cx="533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5" name="Line 19"/>
          <p:cNvSpPr>
            <a:spLocks noChangeShapeType="1"/>
          </p:cNvSpPr>
          <p:nvPr/>
        </p:nvSpPr>
        <p:spPr bwMode="auto">
          <a:xfrm flipH="1" flipV="1">
            <a:off x="5638800" y="50292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Line 20"/>
          <p:cNvSpPr>
            <a:spLocks noChangeShapeType="1"/>
          </p:cNvSpPr>
          <p:nvPr/>
        </p:nvSpPr>
        <p:spPr bwMode="auto">
          <a:xfrm flipH="1" flipV="1">
            <a:off x="6019800" y="52578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7" name="Line 21"/>
          <p:cNvSpPr>
            <a:spLocks noChangeShapeType="1"/>
          </p:cNvSpPr>
          <p:nvPr/>
        </p:nvSpPr>
        <p:spPr bwMode="auto">
          <a:xfrm flipH="1" flipV="1">
            <a:off x="6553200" y="5181600"/>
            <a:ext cx="1524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Line 22"/>
          <p:cNvSpPr>
            <a:spLocks noChangeShapeType="1"/>
          </p:cNvSpPr>
          <p:nvPr/>
        </p:nvSpPr>
        <p:spPr bwMode="auto">
          <a:xfrm flipH="1" flipV="1">
            <a:off x="63246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9" name="Line 23"/>
          <p:cNvSpPr>
            <a:spLocks noChangeShapeType="1"/>
          </p:cNvSpPr>
          <p:nvPr/>
        </p:nvSpPr>
        <p:spPr bwMode="auto">
          <a:xfrm flipH="1" flipV="1">
            <a:off x="5867400" y="54864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Line 24"/>
          <p:cNvSpPr>
            <a:spLocks noChangeShapeType="1"/>
          </p:cNvSpPr>
          <p:nvPr/>
        </p:nvSpPr>
        <p:spPr bwMode="auto">
          <a:xfrm flipH="1" flipV="1">
            <a:off x="5410200" y="5334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1" name="Line 25"/>
          <p:cNvSpPr>
            <a:spLocks noChangeShapeType="1"/>
          </p:cNvSpPr>
          <p:nvPr/>
        </p:nvSpPr>
        <p:spPr bwMode="auto">
          <a:xfrm>
            <a:off x="136525" y="6054725"/>
            <a:ext cx="121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2" name="Rectangle 26"/>
          <p:cNvSpPr>
            <a:spLocks noChangeArrowheads="1"/>
          </p:cNvSpPr>
          <p:nvPr/>
        </p:nvSpPr>
        <p:spPr bwMode="auto">
          <a:xfrm>
            <a:off x="669925" y="5826125"/>
            <a:ext cx="381000" cy="228600"/>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9723" name="Text Box 27"/>
          <p:cNvSpPr txBox="1">
            <a:spLocks noChangeArrowheads="1"/>
          </p:cNvSpPr>
          <p:nvPr/>
        </p:nvSpPr>
        <p:spPr bwMode="auto">
          <a:xfrm>
            <a:off x="120650" y="6096000"/>
            <a:ext cx="1631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latin typeface="Times New Roman" panose="02020603050405020304" pitchFamily="18" charset="0"/>
                <a:ea typeface="宋体" panose="02010600030101010101" pitchFamily="2" charset="-122"/>
              </a:rPr>
              <a:t>p</a:t>
            </a:r>
            <a:r>
              <a:rPr lang="en-US" altLang="zh-CN" sz="2400" baseline="-25000">
                <a:latin typeface="Times New Roman" panose="02020603050405020304" pitchFamily="18" charset="0"/>
                <a:ea typeface="宋体" panose="02010600030101010101" pitchFamily="2" charset="-122"/>
              </a:rPr>
              <a:t>1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2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3</a:t>
            </a:r>
            <a:r>
              <a:rPr lang="en-US" altLang="zh-CN" sz="2400">
                <a:latin typeface="Times New Roman" panose="02020603050405020304" pitchFamily="18" charset="0"/>
                <a:ea typeface="宋体" panose="02010600030101010101" pitchFamily="2" charset="-122"/>
              </a:rPr>
              <a:t> </a:t>
            </a:r>
          </a:p>
        </p:txBody>
      </p:sp>
      <p:grpSp>
        <p:nvGrpSpPr>
          <p:cNvPr id="29724" name="Group 28"/>
          <p:cNvGrpSpPr>
            <a:grpSpLocks/>
          </p:cNvGrpSpPr>
          <p:nvPr/>
        </p:nvGrpSpPr>
        <p:grpSpPr bwMode="auto">
          <a:xfrm flipH="1">
            <a:off x="1219200" y="4876800"/>
            <a:ext cx="1295400" cy="1360488"/>
            <a:chOff x="4416" y="1296"/>
            <a:chExt cx="816" cy="857"/>
          </a:xfrm>
        </p:grpSpPr>
        <p:sp>
          <p:nvSpPr>
            <p:cNvPr id="29735" name="Freeform 29"/>
            <p:cNvSpPr>
              <a:spLocks/>
            </p:cNvSpPr>
            <p:nvPr/>
          </p:nvSpPr>
          <p:spPr bwMode="auto">
            <a:xfrm flipV="1">
              <a:off x="4731" y="1476"/>
              <a:ext cx="501" cy="677"/>
            </a:xfrm>
            <a:custGeom>
              <a:avLst/>
              <a:gdLst>
                <a:gd name="T0" fmla="*/ 209 w 501"/>
                <a:gd name="T1" fmla="*/ 20 h 677"/>
                <a:gd name="T2" fmla="*/ 436 w 501"/>
                <a:gd name="T3" fmla="*/ 53 h 677"/>
                <a:gd name="T4" fmla="*/ 501 w 501"/>
                <a:gd name="T5" fmla="*/ 142 h 677"/>
                <a:gd name="T6" fmla="*/ 403 w 501"/>
                <a:gd name="T7" fmla="*/ 337 h 677"/>
                <a:gd name="T8" fmla="*/ 338 w 501"/>
                <a:gd name="T9" fmla="*/ 442 h 677"/>
                <a:gd name="T10" fmla="*/ 298 w 501"/>
                <a:gd name="T11" fmla="*/ 507 h 677"/>
                <a:gd name="T12" fmla="*/ 176 w 501"/>
                <a:gd name="T13" fmla="*/ 442 h 677"/>
                <a:gd name="T14" fmla="*/ 144 w 501"/>
                <a:gd name="T15" fmla="*/ 426 h 677"/>
                <a:gd name="T16" fmla="*/ 95 w 501"/>
                <a:gd name="T17" fmla="*/ 410 h 677"/>
                <a:gd name="T18" fmla="*/ 14 w 501"/>
                <a:gd name="T19" fmla="*/ 442 h 677"/>
                <a:gd name="T20" fmla="*/ 79 w 501"/>
                <a:gd name="T21" fmla="*/ 531 h 677"/>
                <a:gd name="T22" fmla="*/ 298 w 501"/>
                <a:gd name="T23" fmla="*/ 677 h 677"/>
                <a:gd name="T24" fmla="*/ 282 w 501"/>
                <a:gd name="T25" fmla="*/ 556 h 677"/>
                <a:gd name="T26" fmla="*/ 22 w 501"/>
                <a:gd name="T27" fmla="*/ 345 h 677"/>
                <a:gd name="T28" fmla="*/ 38 w 501"/>
                <a:gd name="T29" fmla="*/ 434 h 677"/>
                <a:gd name="T30" fmla="*/ 63 w 501"/>
                <a:gd name="T31" fmla="*/ 474 h 677"/>
                <a:gd name="T32" fmla="*/ 290 w 501"/>
                <a:gd name="T33" fmla="*/ 596 h 677"/>
                <a:gd name="T34" fmla="*/ 257 w 501"/>
                <a:gd name="T35" fmla="*/ 523 h 677"/>
                <a:gd name="T36" fmla="*/ 54 w 501"/>
                <a:gd name="T37" fmla="*/ 434 h 677"/>
                <a:gd name="T38" fmla="*/ 95 w 501"/>
                <a:gd name="T39" fmla="*/ 337 h 677"/>
                <a:gd name="T40" fmla="*/ 168 w 501"/>
                <a:gd name="T41" fmla="*/ 174 h 677"/>
                <a:gd name="T42" fmla="*/ 184 w 501"/>
                <a:gd name="T43" fmla="*/ 117 h 677"/>
                <a:gd name="T44" fmla="*/ 200 w 501"/>
                <a:gd name="T45" fmla="*/ 93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36" name="Line 30"/>
            <p:cNvSpPr>
              <a:spLocks noChangeShapeType="1"/>
            </p:cNvSpPr>
            <p:nvPr/>
          </p:nvSpPr>
          <p:spPr bwMode="auto">
            <a:xfrm flipH="1" flipV="1">
              <a:off x="4416" y="1392"/>
              <a:ext cx="33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7" name="Line 31"/>
            <p:cNvSpPr>
              <a:spLocks noChangeShapeType="1"/>
            </p:cNvSpPr>
            <p:nvPr/>
          </p:nvSpPr>
          <p:spPr bwMode="auto">
            <a:xfrm flipH="1" flipV="1">
              <a:off x="4944" y="1296"/>
              <a:ext cx="96"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8" name="Line 32"/>
            <p:cNvSpPr>
              <a:spLocks noChangeShapeType="1"/>
            </p:cNvSpPr>
            <p:nvPr/>
          </p:nvSpPr>
          <p:spPr bwMode="auto">
            <a:xfrm flipH="1" flipV="1">
              <a:off x="4800" y="139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725" name="Text Box 33"/>
          <p:cNvSpPr txBox="1">
            <a:spLocks noChangeArrowheads="1"/>
          </p:cNvSpPr>
          <p:nvPr/>
        </p:nvSpPr>
        <p:spPr bwMode="auto">
          <a:xfrm>
            <a:off x="152400" y="1600200"/>
            <a:ext cx="22098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solidFill>
                  <a:schemeClr val="accent2"/>
                </a:solidFill>
                <a:latin typeface="Times New Roman" panose="02020603050405020304" pitchFamily="18" charset="0"/>
                <a:ea typeface="宋体" panose="02010600030101010101" pitchFamily="2" charset="-122"/>
              </a:rPr>
              <a:t>We say a “negative” amount of p</a:t>
            </a:r>
            <a:r>
              <a:rPr lang="en-US" altLang="zh-CN" sz="2400" baseline="-25000">
                <a:solidFill>
                  <a:schemeClr val="accent2"/>
                </a:solidFill>
                <a:latin typeface="Times New Roman" panose="02020603050405020304" pitchFamily="18" charset="0"/>
                <a:ea typeface="宋体" panose="02010600030101010101" pitchFamily="2" charset="-122"/>
              </a:rPr>
              <a:t>2</a:t>
            </a:r>
            <a:r>
              <a:rPr lang="en-US" altLang="zh-CN" sz="2400">
                <a:solidFill>
                  <a:schemeClr val="accent2"/>
                </a:solidFill>
                <a:latin typeface="Times New Roman" panose="02020603050405020304" pitchFamily="18" charset="0"/>
                <a:ea typeface="宋体" panose="02010600030101010101" pitchFamily="2" charset="-122"/>
              </a:rPr>
              <a:t> was needed to make the match, because we added it to the test color’s side.</a:t>
            </a:r>
          </a:p>
        </p:txBody>
      </p:sp>
      <p:sp>
        <p:nvSpPr>
          <p:cNvPr id="757794" name="Text Box 34"/>
          <p:cNvSpPr txBox="1">
            <a:spLocks noChangeArrowheads="1"/>
          </p:cNvSpPr>
          <p:nvPr/>
        </p:nvSpPr>
        <p:spPr bwMode="auto">
          <a:xfrm>
            <a:off x="6553200" y="1327150"/>
            <a:ext cx="251301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solidFill>
                  <a:schemeClr val="accent2"/>
                </a:solidFill>
                <a:latin typeface="Times New Roman" panose="02020603050405020304" pitchFamily="18" charset="0"/>
                <a:ea typeface="宋体" panose="02010600030101010101" pitchFamily="2" charset="-122"/>
              </a:rPr>
              <a:t>The primary color amounts needed for a match:</a:t>
            </a:r>
          </a:p>
        </p:txBody>
      </p:sp>
      <p:grpSp>
        <p:nvGrpSpPr>
          <p:cNvPr id="3" name="Group 35"/>
          <p:cNvGrpSpPr>
            <a:grpSpLocks/>
          </p:cNvGrpSpPr>
          <p:nvPr/>
        </p:nvGrpSpPr>
        <p:grpSpPr bwMode="auto">
          <a:xfrm>
            <a:off x="7054850" y="2625725"/>
            <a:ext cx="1631950" cy="1336675"/>
            <a:chOff x="4444" y="1654"/>
            <a:chExt cx="1028" cy="842"/>
          </a:xfrm>
        </p:grpSpPr>
        <p:sp>
          <p:nvSpPr>
            <p:cNvPr id="29730" name="Line 36"/>
            <p:cNvSpPr>
              <a:spLocks noChangeShapeType="1"/>
            </p:cNvSpPr>
            <p:nvPr/>
          </p:nvSpPr>
          <p:spPr bwMode="auto">
            <a:xfrm>
              <a:off x="4454" y="2182"/>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1" name="Rectangle 37"/>
            <p:cNvSpPr>
              <a:spLocks noChangeArrowheads="1"/>
            </p:cNvSpPr>
            <p:nvPr/>
          </p:nvSpPr>
          <p:spPr bwMode="auto">
            <a:xfrm>
              <a:off x="4454" y="1654"/>
              <a:ext cx="240" cy="528"/>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9732" name="Rectangle 38"/>
            <p:cNvSpPr>
              <a:spLocks noChangeArrowheads="1"/>
            </p:cNvSpPr>
            <p:nvPr/>
          </p:nvSpPr>
          <p:spPr bwMode="auto">
            <a:xfrm>
              <a:off x="5126" y="1750"/>
              <a:ext cx="240" cy="432"/>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29733" name="Text Box 39"/>
            <p:cNvSpPr txBox="1">
              <a:spLocks noChangeArrowheads="1"/>
            </p:cNvSpPr>
            <p:nvPr/>
          </p:nvSpPr>
          <p:spPr bwMode="auto">
            <a:xfrm>
              <a:off x="4444" y="2208"/>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eaLnBrk="1" hangingPunct="1">
                <a:spcBef>
                  <a:spcPct val="0"/>
                </a:spcBef>
              </a:pPr>
              <a:r>
                <a:rPr lang="en-US" altLang="zh-CN" sz="2400">
                  <a:latin typeface="Times New Roman" panose="02020603050405020304" pitchFamily="18" charset="0"/>
                  <a:ea typeface="宋体" panose="02010600030101010101" pitchFamily="2" charset="-122"/>
                </a:rPr>
                <a:t>p</a:t>
              </a:r>
              <a:r>
                <a:rPr lang="en-US" altLang="zh-CN" sz="2400" baseline="-25000">
                  <a:latin typeface="Times New Roman" panose="02020603050405020304" pitchFamily="18" charset="0"/>
                  <a:ea typeface="宋体" panose="02010600030101010101" pitchFamily="2" charset="-122"/>
                </a:rPr>
                <a:t>1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2     </a:t>
              </a:r>
              <a:r>
                <a:rPr lang="en-US" altLang="zh-CN" sz="2400">
                  <a:latin typeface="Times New Roman" panose="02020603050405020304" pitchFamily="18" charset="0"/>
                  <a:ea typeface="宋体" panose="02010600030101010101" pitchFamily="2" charset="-122"/>
                </a:rPr>
                <a:t> p</a:t>
              </a:r>
              <a:r>
                <a:rPr lang="en-US" altLang="zh-CN" sz="2400" baseline="-25000">
                  <a:latin typeface="Times New Roman" panose="02020603050405020304" pitchFamily="18" charset="0"/>
                  <a:ea typeface="宋体" panose="02010600030101010101" pitchFamily="2" charset="-122"/>
                </a:rPr>
                <a:t>3</a:t>
              </a:r>
              <a:r>
                <a:rPr lang="en-US" altLang="zh-CN" sz="2400">
                  <a:latin typeface="Times New Roman" panose="02020603050405020304" pitchFamily="18" charset="0"/>
                  <a:ea typeface="宋体" panose="02010600030101010101" pitchFamily="2" charset="-122"/>
                </a:rPr>
                <a:t> </a:t>
              </a:r>
            </a:p>
          </p:txBody>
        </p:sp>
        <p:sp>
          <p:nvSpPr>
            <p:cNvPr id="29734" name="Rectangle 40"/>
            <p:cNvSpPr>
              <a:spLocks noChangeArrowheads="1"/>
            </p:cNvSpPr>
            <p:nvPr/>
          </p:nvSpPr>
          <p:spPr bwMode="auto">
            <a:xfrm>
              <a:off x="4790" y="2182"/>
              <a:ext cx="240" cy="144"/>
            </a:xfrm>
            <a:prstGeom prst="rect">
              <a:avLst/>
            </a:prstGeom>
            <a:solidFill>
              <a:schemeClr val="bg2"/>
            </a:solidFill>
            <a:ln w="9525">
              <a:solidFill>
                <a:schemeClr val="tx1"/>
              </a:solidFill>
              <a:miter lim="800000"/>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grpSp>
      <p:sp>
        <p:nvSpPr>
          <p:cNvPr id="29728" name="Rectangle 42"/>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ea typeface="宋体" panose="02010600030101010101" pitchFamily="2" charset="-122"/>
              </a:rPr>
              <a:t>Source: W. Freeman</a:t>
            </a:r>
          </a:p>
        </p:txBody>
      </p:sp>
      <p:sp>
        <p:nvSpPr>
          <p:cNvPr id="29729" name="灯片编号占位符 41"/>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799E031D-9F47-48A0-B687-D774A0D552DC}" type="slidenum">
              <a:rPr lang="en-US" altLang="zh-CN" sz="1400">
                <a:latin typeface="Times New Roman" panose="02020603050405020304" pitchFamily="18" charset="0"/>
              </a:rPr>
              <a:pPr>
                <a:spcBef>
                  <a:spcPct val="0"/>
                </a:spcBef>
              </a:pPr>
              <a:t>33</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737813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79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4"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zh-CN" smtClean="0">
                <a:ea typeface="宋体" panose="02010600030101010101" pitchFamily="2" charset="-122"/>
              </a:rPr>
              <a:t>Trichromacy</a:t>
            </a:r>
          </a:p>
        </p:txBody>
      </p:sp>
      <p:sp>
        <p:nvSpPr>
          <p:cNvPr id="30723" name="Rectangle 3"/>
          <p:cNvSpPr>
            <a:spLocks noGrp="1" noChangeArrowheads="1"/>
          </p:cNvSpPr>
          <p:nvPr>
            <p:ph type="body" idx="1"/>
          </p:nvPr>
        </p:nvSpPr>
        <p:spPr/>
        <p:txBody>
          <a:bodyPr/>
          <a:lstStyle/>
          <a:p>
            <a:pPr>
              <a:buFontTx/>
              <a:buChar char="•"/>
            </a:pPr>
            <a:r>
              <a:rPr lang="en-US" altLang="zh-CN" smtClean="0">
                <a:ea typeface="宋体" panose="02010600030101010101" pitchFamily="2" charset="-122"/>
              </a:rPr>
              <a:t>Three numbers seem to be sufficient for encoding color</a:t>
            </a:r>
          </a:p>
          <a:p>
            <a:pPr>
              <a:buFontTx/>
              <a:buChar char="•"/>
            </a:pPr>
            <a:r>
              <a:rPr lang="en-US" altLang="zh-CN" smtClean="0">
                <a:ea typeface="宋体" panose="02010600030101010101" pitchFamily="2" charset="-122"/>
              </a:rPr>
              <a:t>In color matching experiments, most people can match any given light with three primaries </a:t>
            </a:r>
          </a:p>
          <a:p>
            <a:pPr lvl="1"/>
            <a:r>
              <a:rPr lang="en-US" altLang="zh-CN" smtClean="0">
                <a:ea typeface="宋体" panose="02010600030101010101" pitchFamily="2" charset="-122"/>
              </a:rPr>
              <a:t>Exception: color blindness</a:t>
            </a:r>
          </a:p>
          <a:p>
            <a:pPr>
              <a:buFontTx/>
              <a:buChar char="•"/>
            </a:pPr>
            <a:r>
              <a:rPr lang="en-US" altLang="zh-CN" smtClean="0">
                <a:ea typeface="宋体" panose="02010600030101010101" pitchFamily="2" charset="-122"/>
              </a:rPr>
              <a:t>For the same light and same primaries, most people select the same weights</a:t>
            </a:r>
          </a:p>
          <a:p>
            <a:pPr>
              <a:buFontTx/>
              <a:buChar char="•"/>
            </a:pPr>
            <a:r>
              <a:rPr lang="en-US" altLang="zh-CN" smtClean="0">
                <a:ea typeface="宋体" panose="02010600030101010101" pitchFamily="2" charset="-122"/>
              </a:rPr>
              <a:t>Trichromatic color theory dates back to 18</a:t>
            </a:r>
            <a:r>
              <a:rPr lang="en-US" altLang="zh-CN" baseline="30000" smtClean="0">
                <a:ea typeface="宋体" panose="02010600030101010101" pitchFamily="2" charset="-122"/>
              </a:rPr>
              <a:t>th</a:t>
            </a:r>
            <a:r>
              <a:rPr lang="en-US" altLang="zh-CN" smtClean="0">
                <a:ea typeface="宋体" panose="02010600030101010101" pitchFamily="2" charset="-122"/>
              </a:rPr>
              <a:t> century (Thomas Young)</a:t>
            </a:r>
          </a:p>
        </p:txBody>
      </p:sp>
      <p:sp>
        <p:nvSpPr>
          <p:cNvPr id="30724" name="灯片编号占位符 3"/>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A2CE496F-7C81-40AC-BC4D-E998119CC2AC}" type="slidenum">
              <a:rPr lang="en-US" altLang="zh-CN" sz="1400">
                <a:latin typeface="Times New Roman" panose="02020603050405020304" pitchFamily="18" charset="0"/>
              </a:rPr>
              <a:pPr>
                <a:spcBef>
                  <a:spcPct val="0"/>
                </a:spcBef>
              </a:pPr>
              <a:t>34</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2628416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smtClean="0">
                <a:ea typeface="宋体" panose="02010600030101010101" pitchFamily="2" charset="-122"/>
              </a:rPr>
              <a:t>Grassmann’s Laws</a:t>
            </a:r>
          </a:p>
        </p:txBody>
      </p:sp>
      <p:sp>
        <p:nvSpPr>
          <p:cNvPr id="813059" name="Rectangle 3"/>
          <p:cNvSpPr>
            <a:spLocks noGrp="1" noChangeArrowheads="1"/>
          </p:cNvSpPr>
          <p:nvPr>
            <p:ph type="body" idx="1"/>
          </p:nvPr>
        </p:nvSpPr>
        <p:spPr>
          <a:xfrm>
            <a:off x="381000" y="914400"/>
            <a:ext cx="8458200" cy="5943600"/>
          </a:xfrm>
        </p:spPr>
        <p:txBody>
          <a:bodyPr/>
          <a:lstStyle/>
          <a:p>
            <a:pPr>
              <a:buFontTx/>
              <a:buChar char="•"/>
            </a:pPr>
            <a:r>
              <a:rPr lang="en-US" altLang="zh-CN" smtClean="0">
                <a:ea typeface="宋体" panose="02010600030101010101" pitchFamily="2" charset="-122"/>
              </a:rPr>
              <a:t>Additive matching is linear</a:t>
            </a:r>
          </a:p>
          <a:p>
            <a:pPr>
              <a:buFontTx/>
              <a:buChar char="•"/>
            </a:pPr>
            <a:r>
              <a:rPr lang="en-US" altLang="zh-CN" smtClean="0">
                <a:ea typeface="宋体" panose="02010600030101010101" pitchFamily="2" charset="-122"/>
              </a:rPr>
              <a:t>If two test lights can be matched with the same set of weights, then they match each other: </a:t>
            </a:r>
          </a:p>
          <a:p>
            <a:pPr lvl="1"/>
            <a:r>
              <a:rPr lang="en-US" altLang="zh-CN" smtClean="0">
                <a:ea typeface="宋体" panose="02010600030101010101" pitchFamily="2" charset="-122"/>
              </a:rPr>
              <a:t>Suppose </a:t>
            </a:r>
            <a:r>
              <a:rPr lang="en-US" altLang="zh-CN" i="1" smtClean="0">
                <a:ea typeface="宋体" panose="02010600030101010101" pitchFamily="2" charset="-122"/>
              </a:rPr>
              <a:t>A</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1</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1</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2</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2</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3</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3</a:t>
            </a:r>
            <a:r>
              <a:rPr lang="en-US" altLang="zh-CN" smtClean="0">
                <a:ea typeface="宋体" panose="02010600030101010101" pitchFamily="2" charset="-122"/>
              </a:rPr>
              <a:t> and </a:t>
            </a:r>
            <a:r>
              <a:rPr lang="en-US" altLang="zh-CN" i="1" smtClean="0">
                <a:ea typeface="宋体" panose="02010600030101010101" pitchFamily="2" charset="-122"/>
              </a:rPr>
              <a:t>B</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1</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1</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2</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2</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3</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3</a:t>
            </a:r>
            <a:r>
              <a:rPr lang="en-US" altLang="zh-CN" smtClean="0">
                <a:ea typeface="宋体" panose="02010600030101010101" pitchFamily="2" charset="-122"/>
              </a:rPr>
              <a:t>. Then </a:t>
            </a:r>
            <a:r>
              <a:rPr lang="en-US" altLang="zh-CN" i="1" smtClean="0">
                <a:ea typeface="宋体" panose="02010600030101010101" pitchFamily="2" charset="-122"/>
              </a:rPr>
              <a:t>A</a:t>
            </a:r>
            <a:r>
              <a:rPr lang="en-US" altLang="zh-CN" smtClean="0">
                <a:ea typeface="宋体" panose="02010600030101010101" pitchFamily="2" charset="-122"/>
              </a:rPr>
              <a:t> = </a:t>
            </a:r>
            <a:r>
              <a:rPr lang="en-US" altLang="zh-CN" i="1" smtClean="0">
                <a:ea typeface="宋体" panose="02010600030101010101" pitchFamily="2" charset="-122"/>
              </a:rPr>
              <a:t>B</a:t>
            </a:r>
            <a:r>
              <a:rPr lang="en-US" altLang="zh-CN" smtClean="0">
                <a:ea typeface="宋体" panose="02010600030101010101" pitchFamily="2" charset="-122"/>
              </a:rPr>
              <a:t>.</a:t>
            </a:r>
          </a:p>
          <a:p>
            <a:pPr>
              <a:buFontTx/>
              <a:buChar char="•"/>
            </a:pPr>
            <a:r>
              <a:rPr lang="en-US" altLang="zh-CN" smtClean="0">
                <a:ea typeface="宋体" panose="02010600030101010101" pitchFamily="2" charset="-122"/>
              </a:rPr>
              <a:t>If we mix two test lights, then mixing the matches will match the result:</a:t>
            </a:r>
          </a:p>
          <a:p>
            <a:pPr lvl="1"/>
            <a:r>
              <a:rPr lang="en-US" altLang="zh-CN" smtClean="0">
                <a:ea typeface="宋体" panose="02010600030101010101" pitchFamily="2" charset="-122"/>
              </a:rPr>
              <a:t>Suppose </a:t>
            </a:r>
            <a:r>
              <a:rPr lang="en-US" altLang="zh-CN" i="1" smtClean="0">
                <a:ea typeface="宋体" panose="02010600030101010101" pitchFamily="2" charset="-122"/>
              </a:rPr>
              <a:t>A</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1</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1</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2</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2</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3</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3</a:t>
            </a:r>
            <a:r>
              <a:rPr lang="en-US" altLang="zh-CN" smtClean="0">
                <a:ea typeface="宋体" panose="02010600030101010101" pitchFamily="2" charset="-122"/>
              </a:rPr>
              <a:t> and </a:t>
            </a:r>
            <a:r>
              <a:rPr lang="en-US" altLang="zh-CN" i="1" smtClean="0">
                <a:ea typeface="宋体" panose="02010600030101010101" pitchFamily="2" charset="-122"/>
              </a:rPr>
              <a:t>B</a:t>
            </a:r>
            <a:r>
              <a:rPr lang="en-US" altLang="zh-CN" smtClean="0">
                <a:ea typeface="宋体" panose="02010600030101010101" pitchFamily="2" charset="-122"/>
              </a:rPr>
              <a:t> = </a:t>
            </a:r>
            <a:r>
              <a:rPr lang="en-US" altLang="zh-CN" i="1" smtClean="0">
                <a:ea typeface="宋体" panose="02010600030101010101" pitchFamily="2" charset="-122"/>
              </a:rPr>
              <a:t>v</a:t>
            </a:r>
            <a:r>
              <a:rPr lang="en-US" altLang="zh-CN" baseline="-25000" smtClean="0">
                <a:ea typeface="宋体" panose="02010600030101010101" pitchFamily="2" charset="-122"/>
              </a:rPr>
              <a:t>1</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1</a:t>
            </a:r>
            <a:r>
              <a:rPr lang="en-US" altLang="zh-CN" smtClean="0">
                <a:ea typeface="宋体" panose="02010600030101010101" pitchFamily="2" charset="-122"/>
              </a:rPr>
              <a:t> + </a:t>
            </a:r>
            <a:r>
              <a:rPr lang="en-US" altLang="zh-CN" i="1" smtClean="0">
                <a:ea typeface="宋体" panose="02010600030101010101" pitchFamily="2" charset="-122"/>
              </a:rPr>
              <a:t>v</a:t>
            </a:r>
            <a:r>
              <a:rPr lang="en-US" altLang="zh-CN" baseline="-25000" smtClean="0">
                <a:ea typeface="宋体" panose="02010600030101010101" pitchFamily="2" charset="-122"/>
              </a:rPr>
              <a:t>2</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2</a:t>
            </a:r>
            <a:r>
              <a:rPr lang="en-US" altLang="zh-CN" smtClean="0">
                <a:ea typeface="宋体" panose="02010600030101010101" pitchFamily="2" charset="-122"/>
              </a:rPr>
              <a:t> + </a:t>
            </a:r>
            <a:r>
              <a:rPr lang="en-US" altLang="zh-CN" i="1" smtClean="0">
                <a:ea typeface="宋体" panose="02010600030101010101" pitchFamily="2" charset="-122"/>
              </a:rPr>
              <a:t>v</a:t>
            </a:r>
            <a:r>
              <a:rPr lang="en-US" altLang="zh-CN" baseline="-25000" smtClean="0">
                <a:ea typeface="宋体" panose="02010600030101010101" pitchFamily="2" charset="-122"/>
              </a:rPr>
              <a:t>3</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3</a:t>
            </a:r>
            <a:r>
              <a:rPr lang="en-US" altLang="zh-CN" smtClean="0">
                <a:ea typeface="宋体" panose="02010600030101010101" pitchFamily="2" charset="-122"/>
              </a:rPr>
              <a:t>. Then </a:t>
            </a:r>
            <a:r>
              <a:rPr lang="en-US" altLang="zh-CN" i="1" smtClean="0">
                <a:ea typeface="宋体" panose="02010600030101010101" pitchFamily="2" charset="-122"/>
              </a:rPr>
              <a:t>A</a:t>
            </a:r>
            <a:r>
              <a:rPr lang="en-US" altLang="zh-CN" smtClean="0">
                <a:ea typeface="宋体" panose="02010600030101010101" pitchFamily="2" charset="-122"/>
              </a:rPr>
              <a:t>+</a:t>
            </a:r>
            <a:r>
              <a:rPr lang="en-US" altLang="zh-CN" i="1" smtClean="0">
                <a:ea typeface="宋体" panose="02010600030101010101" pitchFamily="2" charset="-122"/>
              </a:rPr>
              <a:t>B</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1</a:t>
            </a:r>
            <a:r>
              <a:rPr lang="en-US" altLang="zh-CN" smtClean="0">
                <a:ea typeface="宋体" panose="02010600030101010101" pitchFamily="2" charset="-122"/>
              </a:rPr>
              <a:t>+</a:t>
            </a:r>
            <a:r>
              <a:rPr lang="en-US" altLang="zh-CN" i="1" smtClean="0">
                <a:ea typeface="宋体" panose="02010600030101010101" pitchFamily="2" charset="-122"/>
              </a:rPr>
              <a:t>v</a:t>
            </a:r>
            <a:r>
              <a:rPr lang="en-US" altLang="zh-CN" baseline="-25000" smtClean="0">
                <a:ea typeface="宋体" panose="02010600030101010101" pitchFamily="2" charset="-122"/>
              </a:rPr>
              <a:t>1</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1</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2</a:t>
            </a:r>
            <a:r>
              <a:rPr lang="en-US" altLang="zh-CN" smtClean="0">
                <a:ea typeface="宋体" panose="02010600030101010101" pitchFamily="2" charset="-122"/>
              </a:rPr>
              <a:t>+</a:t>
            </a:r>
            <a:r>
              <a:rPr lang="en-US" altLang="zh-CN" i="1" smtClean="0">
                <a:ea typeface="宋体" panose="02010600030101010101" pitchFamily="2" charset="-122"/>
              </a:rPr>
              <a:t>v</a:t>
            </a:r>
            <a:r>
              <a:rPr lang="en-US" altLang="zh-CN" baseline="-25000" smtClean="0">
                <a:ea typeface="宋体" panose="02010600030101010101" pitchFamily="2" charset="-122"/>
              </a:rPr>
              <a:t>2</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2</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3</a:t>
            </a:r>
            <a:r>
              <a:rPr lang="en-US" altLang="zh-CN" smtClean="0">
                <a:ea typeface="宋体" panose="02010600030101010101" pitchFamily="2" charset="-122"/>
              </a:rPr>
              <a:t>+</a:t>
            </a:r>
            <a:r>
              <a:rPr lang="en-US" altLang="zh-CN" i="1" smtClean="0">
                <a:ea typeface="宋体" panose="02010600030101010101" pitchFamily="2" charset="-122"/>
              </a:rPr>
              <a:t>v</a:t>
            </a:r>
            <a:r>
              <a:rPr lang="en-US" altLang="zh-CN" baseline="-25000" smtClean="0">
                <a:ea typeface="宋体" panose="02010600030101010101" pitchFamily="2" charset="-122"/>
              </a:rPr>
              <a:t>3</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3</a:t>
            </a:r>
            <a:r>
              <a:rPr lang="en-US" altLang="zh-CN" smtClean="0">
                <a:ea typeface="宋体" panose="02010600030101010101" pitchFamily="2" charset="-122"/>
              </a:rPr>
              <a:t>.</a:t>
            </a:r>
          </a:p>
          <a:p>
            <a:pPr>
              <a:buFontTx/>
              <a:buChar char="•"/>
            </a:pPr>
            <a:r>
              <a:rPr lang="en-US" altLang="zh-CN" smtClean="0">
                <a:ea typeface="宋体" panose="02010600030101010101" pitchFamily="2" charset="-122"/>
              </a:rPr>
              <a:t>If we scale the test light, then the matches get scaled by the same amount:</a:t>
            </a:r>
          </a:p>
          <a:p>
            <a:pPr lvl="1"/>
            <a:r>
              <a:rPr lang="en-US" altLang="zh-CN" smtClean="0">
                <a:ea typeface="宋体" panose="02010600030101010101" pitchFamily="2" charset="-122"/>
              </a:rPr>
              <a:t>Suppose </a:t>
            </a:r>
            <a:r>
              <a:rPr lang="en-US" altLang="zh-CN" i="1" smtClean="0">
                <a:ea typeface="宋体" panose="02010600030101010101" pitchFamily="2" charset="-122"/>
              </a:rPr>
              <a:t>A</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1</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1</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2</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2</a:t>
            </a:r>
            <a:r>
              <a:rPr lang="en-US" altLang="zh-CN" smtClean="0">
                <a:ea typeface="宋体" panose="02010600030101010101" pitchFamily="2" charset="-122"/>
              </a:rPr>
              <a:t> + </a:t>
            </a:r>
            <a:r>
              <a:rPr lang="en-US" altLang="zh-CN" i="1" smtClean="0">
                <a:ea typeface="宋体" panose="02010600030101010101" pitchFamily="2" charset="-122"/>
              </a:rPr>
              <a:t>u</a:t>
            </a:r>
            <a:r>
              <a:rPr lang="en-US" altLang="zh-CN" baseline="-25000" smtClean="0">
                <a:ea typeface="宋体" panose="02010600030101010101" pitchFamily="2" charset="-122"/>
              </a:rPr>
              <a:t>3</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3</a:t>
            </a:r>
            <a:r>
              <a:rPr lang="en-US" altLang="zh-CN" smtClean="0">
                <a:ea typeface="宋体" panose="02010600030101010101" pitchFamily="2" charset="-122"/>
              </a:rPr>
              <a:t>. </a:t>
            </a:r>
            <a:br>
              <a:rPr lang="en-US" altLang="zh-CN" smtClean="0">
                <a:ea typeface="宋体" panose="02010600030101010101" pitchFamily="2" charset="-122"/>
              </a:rPr>
            </a:br>
            <a:r>
              <a:rPr lang="en-US" altLang="zh-CN" smtClean="0">
                <a:ea typeface="宋体" panose="02010600030101010101" pitchFamily="2" charset="-122"/>
              </a:rPr>
              <a:t>Then </a:t>
            </a:r>
            <a:r>
              <a:rPr lang="en-US" altLang="zh-CN" i="1" smtClean="0">
                <a:ea typeface="宋体" panose="02010600030101010101" pitchFamily="2" charset="-122"/>
              </a:rPr>
              <a:t>kA</a:t>
            </a:r>
            <a:r>
              <a:rPr lang="en-US" altLang="zh-CN" smtClean="0">
                <a:ea typeface="宋体" panose="02010600030101010101" pitchFamily="2" charset="-122"/>
              </a:rPr>
              <a:t> = (</a:t>
            </a:r>
            <a:r>
              <a:rPr lang="en-US" altLang="zh-CN" i="1" smtClean="0">
                <a:ea typeface="宋体" panose="02010600030101010101" pitchFamily="2" charset="-122"/>
              </a:rPr>
              <a:t>ku</a:t>
            </a:r>
            <a:r>
              <a:rPr lang="en-US" altLang="zh-CN" baseline="-25000" smtClean="0">
                <a:ea typeface="宋体" panose="02010600030101010101" pitchFamily="2" charset="-122"/>
              </a:rPr>
              <a:t>1</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1</a:t>
            </a:r>
            <a:r>
              <a:rPr lang="en-US" altLang="zh-CN" smtClean="0">
                <a:ea typeface="宋体" panose="02010600030101010101" pitchFamily="2" charset="-122"/>
              </a:rPr>
              <a:t> + (</a:t>
            </a:r>
            <a:r>
              <a:rPr lang="en-US" altLang="zh-CN" i="1" smtClean="0">
                <a:ea typeface="宋体" panose="02010600030101010101" pitchFamily="2" charset="-122"/>
              </a:rPr>
              <a:t>ku</a:t>
            </a:r>
            <a:r>
              <a:rPr lang="en-US" altLang="zh-CN" baseline="-25000" smtClean="0">
                <a:ea typeface="宋体" panose="02010600030101010101" pitchFamily="2" charset="-122"/>
              </a:rPr>
              <a:t>2</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2</a:t>
            </a:r>
            <a:r>
              <a:rPr lang="en-US" altLang="zh-CN" smtClean="0">
                <a:ea typeface="宋体" panose="02010600030101010101" pitchFamily="2" charset="-122"/>
              </a:rPr>
              <a:t> + (</a:t>
            </a:r>
            <a:r>
              <a:rPr lang="en-US" altLang="zh-CN" i="1" smtClean="0">
                <a:ea typeface="宋体" panose="02010600030101010101" pitchFamily="2" charset="-122"/>
              </a:rPr>
              <a:t>ku</a:t>
            </a:r>
            <a:r>
              <a:rPr lang="en-US" altLang="zh-CN" baseline="-25000" smtClean="0">
                <a:ea typeface="宋体" panose="02010600030101010101" pitchFamily="2" charset="-122"/>
              </a:rPr>
              <a:t>3</a:t>
            </a:r>
            <a:r>
              <a:rPr lang="en-US" altLang="zh-CN" smtClean="0">
                <a:ea typeface="宋体" panose="02010600030101010101" pitchFamily="2" charset="-122"/>
              </a:rPr>
              <a:t>) </a:t>
            </a:r>
            <a:r>
              <a:rPr lang="en-US" altLang="zh-CN" i="1" smtClean="0">
                <a:ea typeface="宋体" panose="02010600030101010101" pitchFamily="2" charset="-122"/>
              </a:rPr>
              <a:t>P</a:t>
            </a:r>
            <a:r>
              <a:rPr lang="en-US" altLang="zh-CN" baseline="-25000" smtClean="0">
                <a:ea typeface="宋体" panose="02010600030101010101" pitchFamily="2" charset="-122"/>
              </a:rPr>
              <a:t>3.</a:t>
            </a:r>
          </a:p>
        </p:txBody>
      </p:sp>
      <p:sp>
        <p:nvSpPr>
          <p:cNvPr id="31748" name="灯片编号占位符 3"/>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07ECBF41-697C-4CA5-B32B-90BD799926E0}" type="slidenum">
              <a:rPr lang="en-US" altLang="zh-CN" sz="1400">
                <a:latin typeface="Times New Roman" panose="02020603050405020304" pitchFamily="18" charset="0"/>
              </a:rPr>
              <a:pPr>
                <a:spcBef>
                  <a:spcPct val="0"/>
                </a:spcBef>
              </a:pPr>
              <a:t>35</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4032269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3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305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305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30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305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305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130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305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zh-CN" smtClean="0">
                <a:ea typeface="宋体" panose="02010600030101010101" pitchFamily="2" charset="-122"/>
              </a:rPr>
              <a:t>Linear color spaces</a:t>
            </a:r>
          </a:p>
        </p:txBody>
      </p:sp>
      <p:sp>
        <p:nvSpPr>
          <p:cNvPr id="32771" name="Rectangle 3"/>
          <p:cNvSpPr>
            <a:spLocks noGrp="1" noChangeArrowheads="1"/>
          </p:cNvSpPr>
          <p:nvPr>
            <p:ph type="body" idx="1"/>
          </p:nvPr>
        </p:nvSpPr>
        <p:spPr/>
        <p:txBody>
          <a:bodyPr/>
          <a:lstStyle/>
          <a:p>
            <a:pPr>
              <a:buFontTx/>
              <a:buChar char="•"/>
            </a:pPr>
            <a:r>
              <a:rPr lang="en-US" altLang="zh-CN" smtClean="0">
                <a:ea typeface="宋体" panose="02010600030101010101" pitchFamily="2" charset="-122"/>
              </a:rPr>
              <a:t>Defined by a choice of three primaries </a:t>
            </a:r>
          </a:p>
          <a:p>
            <a:pPr>
              <a:buFontTx/>
              <a:buChar char="•"/>
            </a:pPr>
            <a:r>
              <a:rPr lang="en-US" altLang="zh-CN" smtClean="0">
                <a:ea typeface="宋体" panose="02010600030101010101" pitchFamily="2" charset="-122"/>
              </a:rPr>
              <a:t>The coordinates of a color are given by the weights of the primaries used to match it</a:t>
            </a:r>
          </a:p>
          <a:p>
            <a:pPr>
              <a:buFontTx/>
              <a:buChar char="•"/>
            </a:pPr>
            <a:r>
              <a:rPr lang="en-US" altLang="zh-CN" i="1" smtClean="0">
                <a:ea typeface="宋体" panose="02010600030101010101" pitchFamily="2" charset="-122"/>
              </a:rPr>
              <a:t>Matching functions</a:t>
            </a:r>
            <a:r>
              <a:rPr lang="en-US" altLang="zh-CN" smtClean="0">
                <a:ea typeface="宋体" panose="02010600030101010101" pitchFamily="2" charset="-122"/>
              </a:rPr>
              <a:t>: weights required to match single-wavelength light sources</a:t>
            </a:r>
          </a:p>
          <a:p>
            <a:pPr>
              <a:buFontTx/>
              <a:buChar char="•"/>
            </a:pPr>
            <a:endParaRPr lang="en-US" altLang="zh-CN" smtClean="0">
              <a:ea typeface="宋体" panose="02010600030101010101" pitchFamily="2" charset="-122"/>
            </a:endParaRPr>
          </a:p>
        </p:txBody>
      </p:sp>
      <p:grpSp>
        <p:nvGrpSpPr>
          <p:cNvPr id="32772" name="Group 15"/>
          <p:cNvGrpSpPr>
            <a:grpSpLocks/>
          </p:cNvGrpSpPr>
          <p:nvPr/>
        </p:nvGrpSpPr>
        <p:grpSpPr bwMode="auto">
          <a:xfrm>
            <a:off x="1728788" y="3581400"/>
            <a:ext cx="1414462" cy="1220788"/>
            <a:chOff x="912" y="2256"/>
            <a:chExt cx="1296" cy="1104"/>
          </a:xfrm>
        </p:grpSpPr>
        <p:sp>
          <p:nvSpPr>
            <p:cNvPr id="32783" name="Line 6"/>
            <p:cNvSpPr>
              <a:spLocks noChangeShapeType="1"/>
            </p:cNvSpPr>
            <p:nvPr/>
          </p:nvSpPr>
          <p:spPr bwMode="auto">
            <a:xfrm flipV="1">
              <a:off x="960" y="2352"/>
              <a:ext cx="1152"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4" name="Oval 4"/>
            <p:cNvSpPr>
              <a:spLocks noChangeArrowheads="1"/>
            </p:cNvSpPr>
            <p:nvPr/>
          </p:nvSpPr>
          <p:spPr bwMode="auto">
            <a:xfrm>
              <a:off x="912" y="3216"/>
              <a:ext cx="144" cy="144"/>
            </a:xfrm>
            <a:prstGeom prst="ellipse">
              <a:avLst/>
            </a:prstGeom>
            <a:solidFill>
              <a:schemeClr val="folHlink"/>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32785" name="Oval 5"/>
            <p:cNvSpPr>
              <a:spLocks noChangeArrowheads="1"/>
            </p:cNvSpPr>
            <p:nvPr/>
          </p:nvSpPr>
          <p:spPr bwMode="auto">
            <a:xfrm>
              <a:off x="2064" y="2256"/>
              <a:ext cx="144" cy="144"/>
            </a:xfrm>
            <a:prstGeom prst="ellipse">
              <a:avLst/>
            </a:prstGeom>
            <a:solidFill>
              <a:srgbClr val="FF0000"/>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grpSp>
      <p:grpSp>
        <p:nvGrpSpPr>
          <p:cNvPr id="32773" name="Group 16"/>
          <p:cNvGrpSpPr>
            <a:grpSpLocks/>
          </p:cNvGrpSpPr>
          <p:nvPr/>
        </p:nvGrpSpPr>
        <p:grpSpPr bwMode="auto">
          <a:xfrm>
            <a:off x="5538788" y="3657600"/>
            <a:ext cx="1676400" cy="1752600"/>
            <a:chOff x="3312" y="2304"/>
            <a:chExt cx="1536" cy="1584"/>
          </a:xfrm>
        </p:grpSpPr>
        <p:sp>
          <p:nvSpPr>
            <p:cNvPr id="32777" name="Line 7"/>
            <p:cNvSpPr>
              <a:spLocks noChangeShapeType="1"/>
            </p:cNvSpPr>
            <p:nvPr/>
          </p:nvSpPr>
          <p:spPr bwMode="auto">
            <a:xfrm flipV="1">
              <a:off x="3360" y="2400"/>
              <a:ext cx="1152" cy="9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8" name="Line 11"/>
            <p:cNvSpPr>
              <a:spLocks noChangeShapeType="1"/>
            </p:cNvSpPr>
            <p:nvPr/>
          </p:nvSpPr>
          <p:spPr bwMode="auto">
            <a:xfrm>
              <a:off x="3360" y="3360"/>
              <a:ext cx="144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79" name="Line 12"/>
            <p:cNvSpPr>
              <a:spLocks noChangeShapeType="1"/>
            </p:cNvSpPr>
            <p:nvPr/>
          </p:nvSpPr>
          <p:spPr bwMode="auto">
            <a:xfrm>
              <a:off x="4560" y="2352"/>
              <a:ext cx="240" cy="14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0" name="Oval 8"/>
            <p:cNvSpPr>
              <a:spLocks noChangeArrowheads="1"/>
            </p:cNvSpPr>
            <p:nvPr/>
          </p:nvSpPr>
          <p:spPr bwMode="auto">
            <a:xfrm>
              <a:off x="3312" y="3264"/>
              <a:ext cx="144" cy="144"/>
            </a:xfrm>
            <a:prstGeom prst="ellipse">
              <a:avLst/>
            </a:prstGeom>
            <a:solidFill>
              <a:schemeClr val="folHlink"/>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32781" name="Oval 9"/>
            <p:cNvSpPr>
              <a:spLocks noChangeArrowheads="1"/>
            </p:cNvSpPr>
            <p:nvPr/>
          </p:nvSpPr>
          <p:spPr bwMode="auto">
            <a:xfrm>
              <a:off x="4464" y="2304"/>
              <a:ext cx="144" cy="144"/>
            </a:xfrm>
            <a:prstGeom prst="ellipse">
              <a:avLst/>
            </a:prstGeom>
            <a:solidFill>
              <a:srgbClr val="FF0000"/>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sp>
          <p:nvSpPr>
            <p:cNvPr id="32782" name="Oval 10"/>
            <p:cNvSpPr>
              <a:spLocks noChangeArrowheads="1"/>
            </p:cNvSpPr>
            <p:nvPr/>
          </p:nvSpPr>
          <p:spPr bwMode="auto">
            <a:xfrm>
              <a:off x="4704" y="3744"/>
              <a:ext cx="144" cy="144"/>
            </a:xfrm>
            <a:prstGeom prst="ellipse">
              <a:avLst/>
            </a:prstGeom>
            <a:solidFill>
              <a:srgbClr val="00FF00"/>
            </a:solidFill>
            <a:ln w="9525">
              <a:solidFill>
                <a:schemeClr val="tx1"/>
              </a:solidFill>
              <a:round/>
              <a:headEnd/>
              <a:tailEnd/>
            </a:ln>
          </p:spPr>
          <p:txBody>
            <a:bodyPr wrap="none" anchor="ct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endParaRPr lang="zh-CN" altLang="en-US" sz="2400">
                <a:ea typeface="宋体" panose="02010600030101010101" pitchFamily="2" charset="-122"/>
              </a:endParaRPr>
            </a:p>
          </p:txBody>
        </p:sp>
      </p:grpSp>
      <p:sp>
        <p:nvSpPr>
          <p:cNvPr id="32774" name="Text Box 13"/>
          <p:cNvSpPr txBox="1">
            <a:spLocks noChangeArrowheads="1"/>
          </p:cNvSpPr>
          <p:nvPr/>
        </p:nvSpPr>
        <p:spPr bwMode="auto">
          <a:xfrm>
            <a:off x="1036638" y="5562600"/>
            <a:ext cx="32067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1800">
                <a:ea typeface="宋体" panose="02010600030101010101" pitchFamily="2" charset="-122"/>
              </a:rPr>
              <a:t>mixing two lights produces</a:t>
            </a:r>
            <a:br>
              <a:rPr lang="en-US" altLang="zh-CN" sz="1800">
                <a:ea typeface="宋体" panose="02010600030101010101" pitchFamily="2" charset="-122"/>
              </a:rPr>
            </a:br>
            <a:r>
              <a:rPr lang="en-US" altLang="zh-CN" sz="1800">
                <a:ea typeface="宋体" panose="02010600030101010101" pitchFamily="2" charset="-122"/>
              </a:rPr>
              <a:t>colors that lie along a straight</a:t>
            </a:r>
            <a:br>
              <a:rPr lang="en-US" altLang="zh-CN" sz="1800">
                <a:ea typeface="宋体" panose="02010600030101010101" pitchFamily="2" charset="-122"/>
              </a:rPr>
            </a:br>
            <a:r>
              <a:rPr lang="en-US" altLang="zh-CN" sz="1800">
                <a:ea typeface="宋体" panose="02010600030101010101" pitchFamily="2" charset="-122"/>
              </a:rPr>
              <a:t>line along them in color space</a:t>
            </a:r>
          </a:p>
        </p:txBody>
      </p:sp>
      <p:sp>
        <p:nvSpPr>
          <p:cNvPr id="32775" name="Text Box 14"/>
          <p:cNvSpPr txBox="1">
            <a:spLocks noChangeArrowheads="1"/>
          </p:cNvSpPr>
          <p:nvPr/>
        </p:nvSpPr>
        <p:spPr bwMode="auto">
          <a:xfrm>
            <a:off x="5175250" y="5562600"/>
            <a:ext cx="34353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gn="ctr">
              <a:spcBef>
                <a:spcPct val="0"/>
              </a:spcBef>
            </a:pPr>
            <a:r>
              <a:rPr lang="en-US" altLang="zh-CN" sz="1800">
                <a:ea typeface="宋体" panose="02010600030101010101" pitchFamily="2" charset="-122"/>
              </a:rPr>
              <a:t>mixing three lights produces </a:t>
            </a:r>
            <a:br>
              <a:rPr lang="en-US" altLang="zh-CN" sz="1800">
                <a:ea typeface="宋体" panose="02010600030101010101" pitchFamily="2" charset="-122"/>
              </a:rPr>
            </a:br>
            <a:r>
              <a:rPr lang="en-US" altLang="zh-CN" sz="1800">
                <a:ea typeface="宋体" panose="02010600030101010101" pitchFamily="2" charset="-122"/>
              </a:rPr>
              <a:t>colors that lie within the triangle </a:t>
            </a:r>
            <a:br>
              <a:rPr lang="en-US" altLang="zh-CN" sz="1800">
                <a:ea typeface="宋体" panose="02010600030101010101" pitchFamily="2" charset="-122"/>
              </a:rPr>
            </a:br>
            <a:r>
              <a:rPr lang="en-US" altLang="zh-CN" sz="1800">
                <a:ea typeface="宋体" panose="02010600030101010101" pitchFamily="2" charset="-122"/>
              </a:rPr>
              <a:t>they define in color space</a:t>
            </a:r>
          </a:p>
        </p:txBody>
      </p:sp>
      <p:sp>
        <p:nvSpPr>
          <p:cNvPr id="32776" name="灯片编号占位符 1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EE237AE8-F320-4DAD-9F4D-D28A693F7D7A}" type="slidenum">
              <a:rPr lang="en-US" altLang="zh-CN" sz="1400">
                <a:latin typeface="Times New Roman" panose="02020603050405020304" pitchFamily="18" charset="0"/>
              </a:rPr>
              <a:pPr>
                <a:spcBef>
                  <a:spcPct val="0"/>
                </a:spcBef>
              </a:pPr>
              <a:t>36</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3151459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en-US" altLang="zh-CN" sz="3200" smtClean="0">
                <a:ea typeface="宋体" panose="02010600030101010101" pitchFamily="2" charset="-122"/>
              </a:rPr>
              <a:t>Task: compute the color match for any color signal for any set of primary colors</a:t>
            </a:r>
            <a:endParaRPr lang="zh-CN" altLang="en-US" smtClean="0">
              <a:ea typeface="宋体" panose="02010600030101010101" pitchFamily="2" charset="-122"/>
            </a:endParaRPr>
          </a:p>
        </p:txBody>
      </p:sp>
      <p:sp>
        <p:nvSpPr>
          <p:cNvPr id="4" name="Rectangle 3"/>
          <p:cNvSpPr>
            <a:spLocks noGrp="1" noChangeArrowheads="1"/>
          </p:cNvSpPr>
          <p:nvPr>
            <p:ph idx="1"/>
          </p:nvPr>
        </p:nvSpPr>
        <p:spPr>
          <a:xfrm>
            <a:off x="762000" y="3581400"/>
            <a:ext cx="7772400" cy="3048000"/>
          </a:xfrm>
        </p:spPr>
        <p:txBody>
          <a:bodyPr/>
          <a:lstStyle/>
          <a:p>
            <a:r>
              <a:rPr lang="en-US" altLang="zh-CN" sz="2800" smtClean="0">
                <a:ea typeface="宋体" panose="02010600030101010101" pitchFamily="2" charset="-122"/>
              </a:rPr>
              <a:t>Examples of why you’d want to do that:</a:t>
            </a:r>
          </a:p>
          <a:p>
            <a:pPr lvl="1"/>
            <a:r>
              <a:rPr lang="en-US" altLang="zh-CN" sz="2400" smtClean="0">
                <a:ea typeface="宋体" panose="02010600030101010101" pitchFamily="2" charset="-122"/>
              </a:rPr>
              <a:t>Want to paint a carton of Kodak film with the Kodak yellow color.</a:t>
            </a:r>
          </a:p>
          <a:p>
            <a:pPr lvl="1"/>
            <a:r>
              <a:rPr lang="en-US" altLang="zh-CN" sz="2400" smtClean="0">
                <a:ea typeface="宋体" panose="02010600030101010101" pitchFamily="2" charset="-122"/>
              </a:rPr>
              <a:t>Want to match skin color of a person in a photograph printed on an ink jet printer to their true skin color.</a:t>
            </a:r>
          </a:p>
          <a:p>
            <a:pPr lvl="1"/>
            <a:r>
              <a:rPr lang="en-US" altLang="zh-CN" sz="2400" smtClean="0">
                <a:ea typeface="宋体" panose="02010600030101010101" pitchFamily="2" charset="-122"/>
              </a:rPr>
              <a:t>Want the colors in the world, on a monitor, and in a print format to all look the same.</a:t>
            </a:r>
          </a:p>
          <a:p>
            <a:pPr>
              <a:buFontTx/>
              <a:buNone/>
            </a:pPr>
            <a:endParaRPr lang="en-US" altLang="zh-CN" sz="2800" smtClean="0">
              <a:ea typeface="宋体" panose="02010600030101010101" pitchFamily="2" charset="-122"/>
            </a:endParaRPr>
          </a:p>
        </p:txBody>
      </p:sp>
      <p:grpSp>
        <p:nvGrpSpPr>
          <p:cNvPr id="2" name="Group 4"/>
          <p:cNvGrpSpPr>
            <a:grpSpLocks/>
          </p:cNvGrpSpPr>
          <p:nvPr/>
        </p:nvGrpSpPr>
        <p:grpSpPr bwMode="auto">
          <a:xfrm>
            <a:off x="1981200" y="1828800"/>
            <a:ext cx="5105400" cy="1752600"/>
            <a:chOff x="1152" y="951"/>
            <a:chExt cx="3072" cy="969"/>
          </a:xfrm>
        </p:grpSpPr>
        <p:grpSp>
          <p:nvGrpSpPr>
            <p:cNvPr id="33798" name="Group 5"/>
            <p:cNvGrpSpPr>
              <a:grpSpLocks/>
            </p:cNvGrpSpPr>
            <p:nvPr/>
          </p:nvGrpSpPr>
          <p:grpSpPr bwMode="auto">
            <a:xfrm>
              <a:off x="3312" y="1056"/>
              <a:ext cx="912" cy="687"/>
              <a:chOff x="3984" y="513"/>
              <a:chExt cx="912" cy="687"/>
            </a:xfrm>
          </p:grpSpPr>
          <p:sp>
            <p:nvSpPr>
              <p:cNvPr id="33800" name="Freeform 6"/>
              <p:cNvSpPr>
                <a:spLocks/>
              </p:cNvSpPr>
              <p:nvPr/>
            </p:nvSpPr>
            <p:spPr bwMode="auto">
              <a:xfrm flipV="1">
                <a:off x="4568" y="694"/>
                <a:ext cx="328" cy="443"/>
              </a:xfrm>
              <a:custGeom>
                <a:avLst/>
                <a:gdLst>
                  <a:gd name="T0" fmla="*/ 59 w 501"/>
                  <a:gd name="T1" fmla="*/ 6 h 677"/>
                  <a:gd name="T2" fmla="*/ 122 w 501"/>
                  <a:gd name="T3" fmla="*/ 15 h 677"/>
                  <a:gd name="T4" fmla="*/ 141 w 501"/>
                  <a:gd name="T5" fmla="*/ 40 h 677"/>
                  <a:gd name="T6" fmla="*/ 113 w 501"/>
                  <a:gd name="T7" fmla="*/ 95 h 677"/>
                  <a:gd name="T8" fmla="*/ 95 w 501"/>
                  <a:gd name="T9" fmla="*/ 124 h 677"/>
                  <a:gd name="T10" fmla="*/ 84 w 501"/>
                  <a:gd name="T11" fmla="*/ 142 h 677"/>
                  <a:gd name="T12" fmla="*/ 49 w 501"/>
                  <a:gd name="T13" fmla="*/ 124 h 677"/>
                  <a:gd name="T14" fmla="*/ 41 w 501"/>
                  <a:gd name="T15" fmla="*/ 120 h 677"/>
                  <a:gd name="T16" fmla="*/ 27 w 501"/>
                  <a:gd name="T17" fmla="*/ 115 h 677"/>
                  <a:gd name="T18" fmla="*/ 4 w 501"/>
                  <a:gd name="T19" fmla="*/ 124 h 677"/>
                  <a:gd name="T20" fmla="*/ 22 w 501"/>
                  <a:gd name="T21" fmla="*/ 149 h 677"/>
                  <a:gd name="T22" fmla="*/ 84 w 501"/>
                  <a:gd name="T23" fmla="*/ 190 h 677"/>
                  <a:gd name="T24" fmla="*/ 79 w 501"/>
                  <a:gd name="T25" fmla="*/ 156 h 677"/>
                  <a:gd name="T26" fmla="*/ 6 w 501"/>
                  <a:gd name="T27" fmla="*/ 97 h 677"/>
                  <a:gd name="T28" fmla="*/ 10 w 501"/>
                  <a:gd name="T29" fmla="*/ 122 h 677"/>
                  <a:gd name="T30" fmla="*/ 18 w 501"/>
                  <a:gd name="T31" fmla="*/ 133 h 677"/>
                  <a:gd name="T32" fmla="*/ 81 w 501"/>
                  <a:gd name="T33" fmla="*/ 167 h 677"/>
                  <a:gd name="T34" fmla="*/ 72 w 501"/>
                  <a:gd name="T35" fmla="*/ 147 h 677"/>
                  <a:gd name="T36" fmla="*/ 15 w 501"/>
                  <a:gd name="T37" fmla="*/ 122 h 677"/>
                  <a:gd name="T38" fmla="*/ 27 w 501"/>
                  <a:gd name="T39" fmla="*/ 95 h 677"/>
                  <a:gd name="T40" fmla="*/ 47 w 501"/>
                  <a:gd name="T41" fmla="*/ 49 h 677"/>
                  <a:gd name="T42" fmla="*/ 52 w 501"/>
                  <a:gd name="T43" fmla="*/ 33 h 677"/>
                  <a:gd name="T44" fmla="*/ 56 w 501"/>
                  <a:gd name="T45" fmla="*/ 26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1" name="Freeform 7"/>
              <p:cNvSpPr>
                <a:spLocks/>
              </p:cNvSpPr>
              <p:nvPr/>
            </p:nvSpPr>
            <p:spPr bwMode="auto">
              <a:xfrm flipV="1">
                <a:off x="4365" y="757"/>
                <a:ext cx="329" cy="443"/>
              </a:xfrm>
              <a:custGeom>
                <a:avLst/>
                <a:gdLst>
                  <a:gd name="T0" fmla="*/ 59 w 501"/>
                  <a:gd name="T1" fmla="*/ 6 h 677"/>
                  <a:gd name="T2" fmla="*/ 123 w 501"/>
                  <a:gd name="T3" fmla="*/ 15 h 677"/>
                  <a:gd name="T4" fmla="*/ 142 w 501"/>
                  <a:gd name="T5" fmla="*/ 40 h 677"/>
                  <a:gd name="T6" fmla="*/ 114 w 501"/>
                  <a:gd name="T7" fmla="*/ 95 h 677"/>
                  <a:gd name="T8" fmla="*/ 96 w 501"/>
                  <a:gd name="T9" fmla="*/ 124 h 677"/>
                  <a:gd name="T10" fmla="*/ 85 w 501"/>
                  <a:gd name="T11" fmla="*/ 142 h 677"/>
                  <a:gd name="T12" fmla="*/ 50 w 501"/>
                  <a:gd name="T13" fmla="*/ 124 h 677"/>
                  <a:gd name="T14" fmla="*/ 41 w 501"/>
                  <a:gd name="T15" fmla="*/ 120 h 677"/>
                  <a:gd name="T16" fmla="*/ 27 w 501"/>
                  <a:gd name="T17" fmla="*/ 115 h 677"/>
                  <a:gd name="T18" fmla="*/ 4 w 501"/>
                  <a:gd name="T19" fmla="*/ 124 h 677"/>
                  <a:gd name="T20" fmla="*/ 22 w 501"/>
                  <a:gd name="T21" fmla="*/ 149 h 677"/>
                  <a:gd name="T22" fmla="*/ 85 w 501"/>
                  <a:gd name="T23" fmla="*/ 190 h 677"/>
                  <a:gd name="T24" fmla="*/ 79 w 501"/>
                  <a:gd name="T25" fmla="*/ 156 h 677"/>
                  <a:gd name="T26" fmla="*/ 6 w 501"/>
                  <a:gd name="T27" fmla="*/ 97 h 677"/>
                  <a:gd name="T28" fmla="*/ 11 w 501"/>
                  <a:gd name="T29" fmla="*/ 122 h 677"/>
                  <a:gd name="T30" fmla="*/ 18 w 501"/>
                  <a:gd name="T31" fmla="*/ 133 h 677"/>
                  <a:gd name="T32" fmla="*/ 82 w 501"/>
                  <a:gd name="T33" fmla="*/ 167 h 677"/>
                  <a:gd name="T34" fmla="*/ 73 w 501"/>
                  <a:gd name="T35" fmla="*/ 147 h 677"/>
                  <a:gd name="T36" fmla="*/ 15 w 501"/>
                  <a:gd name="T37" fmla="*/ 122 h 677"/>
                  <a:gd name="T38" fmla="*/ 27 w 501"/>
                  <a:gd name="T39" fmla="*/ 95 h 677"/>
                  <a:gd name="T40" fmla="*/ 47 w 501"/>
                  <a:gd name="T41" fmla="*/ 49 h 677"/>
                  <a:gd name="T42" fmla="*/ 52 w 501"/>
                  <a:gd name="T43" fmla="*/ 33 h 677"/>
                  <a:gd name="T44" fmla="*/ 56 w 501"/>
                  <a:gd name="T45" fmla="*/ 26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2" name="Freeform 8"/>
              <p:cNvSpPr>
                <a:spLocks/>
              </p:cNvSpPr>
              <p:nvPr/>
            </p:nvSpPr>
            <p:spPr bwMode="auto">
              <a:xfrm flipV="1">
                <a:off x="4208" y="702"/>
                <a:ext cx="328" cy="443"/>
              </a:xfrm>
              <a:custGeom>
                <a:avLst/>
                <a:gdLst>
                  <a:gd name="T0" fmla="*/ 59 w 501"/>
                  <a:gd name="T1" fmla="*/ 6 h 677"/>
                  <a:gd name="T2" fmla="*/ 122 w 501"/>
                  <a:gd name="T3" fmla="*/ 15 h 677"/>
                  <a:gd name="T4" fmla="*/ 141 w 501"/>
                  <a:gd name="T5" fmla="*/ 40 h 677"/>
                  <a:gd name="T6" fmla="*/ 113 w 501"/>
                  <a:gd name="T7" fmla="*/ 95 h 677"/>
                  <a:gd name="T8" fmla="*/ 95 w 501"/>
                  <a:gd name="T9" fmla="*/ 124 h 677"/>
                  <a:gd name="T10" fmla="*/ 84 w 501"/>
                  <a:gd name="T11" fmla="*/ 142 h 677"/>
                  <a:gd name="T12" fmla="*/ 49 w 501"/>
                  <a:gd name="T13" fmla="*/ 124 h 677"/>
                  <a:gd name="T14" fmla="*/ 41 w 501"/>
                  <a:gd name="T15" fmla="*/ 120 h 677"/>
                  <a:gd name="T16" fmla="*/ 27 w 501"/>
                  <a:gd name="T17" fmla="*/ 115 h 677"/>
                  <a:gd name="T18" fmla="*/ 4 w 501"/>
                  <a:gd name="T19" fmla="*/ 124 h 677"/>
                  <a:gd name="T20" fmla="*/ 22 w 501"/>
                  <a:gd name="T21" fmla="*/ 149 h 677"/>
                  <a:gd name="T22" fmla="*/ 84 w 501"/>
                  <a:gd name="T23" fmla="*/ 190 h 677"/>
                  <a:gd name="T24" fmla="*/ 79 w 501"/>
                  <a:gd name="T25" fmla="*/ 156 h 677"/>
                  <a:gd name="T26" fmla="*/ 6 w 501"/>
                  <a:gd name="T27" fmla="*/ 97 h 677"/>
                  <a:gd name="T28" fmla="*/ 10 w 501"/>
                  <a:gd name="T29" fmla="*/ 122 h 677"/>
                  <a:gd name="T30" fmla="*/ 18 w 501"/>
                  <a:gd name="T31" fmla="*/ 133 h 677"/>
                  <a:gd name="T32" fmla="*/ 81 w 501"/>
                  <a:gd name="T33" fmla="*/ 167 h 677"/>
                  <a:gd name="T34" fmla="*/ 72 w 501"/>
                  <a:gd name="T35" fmla="*/ 147 h 677"/>
                  <a:gd name="T36" fmla="*/ 15 w 501"/>
                  <a:gd name="T37" fmla="*/ 122 h 677"/>
                  <a:gd name="T38" fmla="*/ 27 w 501"/>
                  <a:gd name="T39" fmla="*/ 95 h 677"/>
                  <a:gd name="T40" fmla="*/ 47 w 501"/>
                  <a:gd name="T41" fmla="*/ 49 h 677"/>
                  <a:gd name="T42" fmla="*/ 52 w 501"/>
                  <a:gd name="T43" fmla="*/ 33 h 677"/>
                  <a:gd name="T44" fmla="*/ 56 w 501"/>
                  <a:gd name="T45" fmla="*/ 26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03" name="Line 9"/>
              <p:cNvSpPr>
                <a:spLocks noChangeShapeType="1"/>
              </p:cNvSpPr>
              <p:nvPr/>
            </p:nvSpPr>
            <p:spPr bwMode="auto">
              <a:xfrm flipH="1" flipV="1">
                <a:off x="3984" y="639"/>
                <a:ext cx="220" cy="1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4" name="Line 10"/>
              <p:cNvSpPr>
                <a:spLocks noChangeShapeType="1"/>
              </p:cNvSpPr>
              <p:nvPr/>
            </p:nvSpPr>
            <p:spPr bwMode="auto">
              <a:xfrm flipH="1" flipV="1">
                <a:off x="4330" y="513"/>
                <a:ext cx="63" cy="22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3805" name="Group 11"/>
              <p:cNvGrpSpPr>
                <a:grpSpLocks/>
              </p:cNvGrpSpPr>
              <p:nvPr/>
            </p:nvGrpSpPr>
            <p:grpSpPr bwMode="auto">
              <a:xfrm>
                <a:off x="4361" y="576"/>
                <a:ext cx="409" cy="251"/>
                <a:chOff x="4361" y="576"/>
                <a:chExt cx="409" cy="251"/>
              </a:xfrm>
            </p:grpSpPr>
            <p:sp>
              <p:nvSpPr>
                <p:cNvPr id="33814" name="Line 12"/>
                <p:cNvSpPr>
                  <a:spLocks noChangeShapeType="1"/>
                </p:cNvSpPr>
                <p:nvPr/>
              </p:nvSpPr>
              <p:spPr bwMode="auto">
                <a:xfrm flipH="1" flipV="1">
                  <a:off x="4361" y="639"/>
                  <a:ext cx="221" cy="188"/>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5" name="Line 13"/>
                <p:cNvSpPr>
                  <a:spLocks noChangeShapeType="1"/>
                </p:cNvSpPr>
                <p:nvPr/>
              </p:nvSpPr>
              <p:spPr bwMode="auto">
                <a:xfrm flipH="1" flipV="1">
                  <a:off x="4707" y="576"/>
                  <a:ext cx="63" cy="220"/>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6" name="Line 14"/>
                <p:cNvSpPr>
                  <a:spLocks noChangeShapeType="1"/>
                </p:cNvSpPr>
                <p:nvPr/>
              </p:nvSpPr>
              <p:spPr bwMode="auto">
                <a:xfrm flipH="1" flipV="1">
                  <a:off x="4613" y="639"/>
                  <a:ext cx="63" cy="125"/>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3806" name="Group 15"/>
              <p:cNvGrpSpPr>
                <a:grpSpLocks/>
              </p:cNvGrpSpPr>
              <p:nvPr/>
            </p:nvGrpSpPr>
            <p:grpSpPr bwMode="auto">
              <a:xfrm>
                <a:off x="4176" y="607"/>
                <a:ext cx="374" cy="283"/>
                <a:chOff x="4176" y="607"/>
                <a:chExt cx="374" cy="283"/>
              </a:xfrm>
            </p:grpSpPr>
            <p:sp>
              <p:nvSpPr>
                <p:cNvPr id="33811" name="Line 16"/>
                <p:cNvSpPr>
                  <a:spLocks noChangeShapeType="1"/>
                </p:cNvSpPr>
                <p:nvPr/>
              </p:nvSpPr>
              <p:spPr bwMode="auto">
                <a:xfrm flipH="1" flipV="1">
                  <a:off x="4176" y="705"/>
                  <a:ext cx="217" cy="18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2" name="Line 17"/>
                <p:cNvSpPr>
                  <a:spLocks noChangeShapeType="1"/>
                </p:cNvSpPr>
                <p:nvPr/>
              </p:nvSpPr>
              <p:spPr bwMode="auto">
                <a:xfrm flipH="1" flipV="1">
                  <a:off x="4487" y="607"/>
                  <a:ext cx="63" cy="22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3" name="Line 18"/>
                <p:cNvSpPr>
                  <a:spLocks noChangeShapeType="1"/>
                </p:cNvSpPr>
                <p:nvPr/>
              </p:nvSpPr>
              <p:spPr bwMode="auto">
                <a:xfrm flipH="1" flipV="1">
                  <a:off x="4424" y="702"/>
                  <a:ext cx="63" cy="12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807" name="Line 19"/>
              <p:cNvSpPr>
                <a:spLocks noChangeShapeType="1"/>
              </p:cNvSpPr>
              <p:nvPr/>
            </p:nvSpPr>
            <p:spPr bwMode="auto">
              <a:xfrm flipH="1" flipV="1">
                <a:off x="4236" y="639"/>
                <a:ext cx="62" cy="12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08" name="Oval 20"/>
              <p:cNvSpPr>
                <a:spLocks noChangeArrowheads="1"/>
              </p:cNvSpPr>
              <p:nvPr/>
            </p:nvSpPr>
            <p:spPr bwMode="auto">
              <a:xfrm rot="-1693360">
                <a:off x="4176" y="768"/>
                <a:ext cx="240" cy="96"/>
              </a:xfrm>
              <a:prstGeom prst="ellipse">
                <a:avLst/>
              </a:prstGeom>
              <a:solidFill>
                <a:srgbClr val="CC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3809" name="Oval 21"/>
              <p:cNvSpPr>
                <a:spLocks noChangeArrowheads="1"/>
              </p:cNvSpPr>
              <p:nvPr/>
            </p:nvSpPr>
            <p:spPr bwMode="auto">
              <a:xfrm rot="-1693360">
                <a:off x="4368" y="816"/>
                <a:ext cx="240" cy="96"/>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3810" name="Oval 22"/>
              <p:cNvSpPr>
                <a:spLocks noChangeArrowheads="1"/>
              </p:cNvSpPr>
              <p:nvPr/>
            </p:nvSpPr>
            <p:spPr bwMode="auto">
              <a:xfrm rot="-1693360">
                <a:off x="4560" y="768"/>
                <a:ext cx="240" cy="96"/>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grpSp>
        <p:graphicFrame>
          <p:nvGraphicFramePr>
            <p:cNvPr id="33799" name="Object 2"/>
            <p:cNvGraphicFramePr>
              <a:graphicFrameLocks noChangeAspect="1"/>
            </p:cNvGraphicFramePr>
            <p:nvPr/>
          </p:nvGraphicFramePr>
          <p:xfrm>
            <a:off x="1152" y="951"/>
            <a:ext cx="1056" cy="969"/>
          </p:xfrm>
          <a:graphic>
            <a:graphicData uri="http://schemas.openxmlformats.org/presentationml/2006/ole">
              <mc:AlternateContent xmlns:mc="http://schemas.openxmlformats.org/markup-compatibility/2006">
                <mc:Choice xmlns:v="urn:schemas-microsoft-com:vml" Requires="v">
                  <p:oleObj spid="_x0000_s263174" name="Image" r:id="rId3" imgW="1541899" imgH="1414155" progId="Photoshop.Image.6">
                    <p:embed/>
                  </p:oleObj>
                </mc:Choice>
                <mc:Fallback>
                  <p:oleObj name="Image" r:id="rId3" imgW="1541899" imgH="1414155"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951"/>
                          <a:ext cx="1056" cy="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4" name="灯片编号占位符 23"/>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92FE3FE-2D1F-4701-94CB-D459B785E8A0}" type="slidenum">
              <a:rPr lang="en-US" altLang="zh-CN" sz="1400">
                <a:latin typeface="Times New Roman" panose="02020603050405020304" pitchFamily="18" charset="0"/>
              </a:rPr>
              <a:pPr/>
              <a:t>37</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356245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76200"/>
            <a:ext cx="8915400" cy="1143000"/>
          </a:xfrm>
        </p:spPr>
        <p:txBody>
          <a:bodyPr/>
          <a:lstStyle/>
          <a:p>
            <a:pPr eaLnBrk="1" hangingPunct="1"/>
            <a:r>
              <a:rPr lang="en-US" altLang="zh-CN" sz="3200" smtClean="0">
                <a:ea typeface="宋体" panose="02010600030101010101" pitchFamily="2" charset="-122"/>
              </a:rPr>
              <a:t>How to compute the color match for any color signal for any set of primary colors</a:t>
            </a:r>
          </a:p>
        </p:txBody>
      </p:sp>
      <p:sp>
        <p:nvSpPr>
          <p:cNvPr id="790531" name="Rectangle 3"/>
          <p:cNvSpPr>
            <a:spLocks noGrp="1" noChangeArrowheads="1"/>
          </p:cNvSpPr>
          <p:nvPr>
            <p:ph type="body" idx="1"/>
          </p:nvPr>
        </p:nvSpPr>
        <p:spPr>
          <a:xfrm>
            <a:off x="609600" y="4038600"/>
            <a:ext cx="8077200" cy="2438400"/>
          </a:xfrm>
        </p:spPr>
        <p:txBody>
          <a:bodyPr/>
          <a:lstStyle/>
          <a:p>
            <a:pPr eaLnBrk="1" hangingPunct="1">
              <a:lnSpc>
                <a:spcPct val="110000"/>
              </a:lnSpc>
            </a:pPr>
            <a:r>
              <a:rPr lang="en-US" altLang="zh-CN" sz="2400" smtClean="0">
                <a:ea typeface="宋体" panose="02010600030101010101" pitchFamily="2" charset="-122"/>
              </a:rPr>
              <a:t>Pick a set of primaries,  </a:t>
            </a:r>
          </a:p>
          <a:p>
            <a:pPr eaLnBrk="1" hangingPunct="1">
              <a:lnSpc>
                <a:spcPct val="110000"/>
              </a:lnSpc>
            </a:pPr>
            <a:r>
              <a:rPr lang="en-US" altLang="zh-CN" sz="2400" smtClean="0">
                <a:ea typeface="宋体" panose="02010600030101010101" pitchFamily="2" charset="-122"/>
              </a:rPr>
              <a:t>Measure the amount of each primary,                                   needed to match a monochromatic light,               at each spectral wavelength      (pick some spectral step size).  These are the color matching functions.</a:t>
            </a:r>
          </a:p>
        </p:txBody>
      </p:sp>
      <p:graphicFrame>
        <p:nvGraphicFramePr>
          <p:cNvPr id="790532" name="Object 4"/>
          <p:cNvGraphicFramePr>
            <a:graphicFrameLocks noChangeAspect="1"/>
          </p:cNvGraphicFramePr>
          <p:nvPr/>
        </p:nvGraphicFramePr>
        <p:xfrm>
          <a:off x="3944938" y="4075113"/>
          <a:ext cx="2551112" cy="457200"/>
        </p:xfrm>
        <a:graphic>
          <a:graphicData uri="http://schemas.openxmlformats.org/presentationml/2006/ole">
            <mc:AlternateContent xmlns:mc="http://schemas.openxmlformats.org/markup-compatibility/2006">
              <mc:Choice xmlns:v="urn:schemas-microsoft-com:vml" Requires="v">
                <p:oleObj spid="_x0000_s264218" name="Equation" r:id="rId4" imgW="1346200" imgH="241300" progId="Equation.3">
                  <p:embed/>
                </p:oleObj>
              </mc:Choice>
              <mc:Fallback>
                <p:oleObj name="Equation" r:id="rId4" imgW="13462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4938" y="4075113"/>
                        <a:ext cx="2551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0533" name="Object 5"/>
          <p:cNvGraphicFramePr>
            <a:graphicFrameLocks noChangeAspect="1"/>
          </p:cNvGraphicFramePr>
          <p:nvPr/>
        </p:nvGraphicFramePr>
        <p:xfrm>
          <a:off x="5735638" y="4535488"/>
          <a:ext cx="2767012" cy="420687"/>
        </p:xfrm>
        <a:graphic>
          <a:graphicData uri="http://schemas.openxmlformats.org/presentationml/2006/ole">
            <mc:AlternateContent xmlns:mc="http://schemas.openxmlformats.org/markup-compatibility/2006">
              <mc:Choice xmlns:v="urn:schemas-microsoft-com:vml" Requires="v">
                <p:oleObj spid="_x0000_s264219" name="Equation" r:id="rId6" imgW="1206500" imgH="228600" progId="Equation.3">
                  <p:embed/>
                </p:oleObj>
              </mc:Choice>
              <mc:Fallback>
                <p:oleObj name="Equation" r:id="rId6" imgW="12065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5638" y="4535488"/>
                        <a:ext cx="2767012"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0534" name="Object 6"/>
          <p:cNvGraphicFramePr>
            <a:graphicFrameLocks noChangeAspect="1"/>
          </p:cNvGraphicFramePr>
          <p:nvPr/>
        </p:nvGraphicFramePr>
        <p:xfrm>
          <a:off x="6153150" y="4973638"/>
          <a:ext cx="762000" cy="407987"/>
        </p:xfrm>
        <a:graphic>
          <a:graphicData uri="http://schemas.openxmlformats.org/presentationml/2006/ole">
            <mc:AlternateContent xmlns:mc="http://schemas.openxmlformats.org/markup-compatibility/2006">
              <mc:Choice xmlns:v="urn:schemas-microsoft-com:vml" Requires="v">
                <p:oleObj spid="_x0000_s264220" name="Equation" r:id="rId8" imgW="304536" imgH="203024" progId="Equation.3">
                  <p:embed/>
                </p:oleObj>
              </mc:Choice>
              <mc:Fallback>
                <p:oleObj name="Equation" r:id="rId8" imgW="304536" imgH="203024"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3150" y="4973638"/>
                        <a:ext cx="762000" cy="40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0535" name="Object 7"/>
          <p:cNvGraphicFramePr>
            <a:graphicFrameLocks noChangeAspect="1"/>
          </p:cNvGraphicFramePr>
          <p:nvPr/>
        </p:nvGraphicFramePr>
        <p:xfrm>
          <a:off x="3552825" y="5370513"/>
          <a:ext cx="390525" cy="400050"/>
        </p:xfrm>
        <a:graphic>
          <a:graphicData uri="http://schemas.openxmlformats.org/presentationml/2006/ole">
            <mc:AlternateContent xmlns:mc="http://schemas.openxmlformats.org/markup-compatibility/2006">
              <mc:Choice xmlns:v="urn:schemas-microsoft-com:vml" Requires="v">
                <p:oleObj spid="_x0000_s264221" name="Equation" r:id="rId10" imgW="139579" imgH="177646" progId="Equation.3">
                  <p:embed/>
                </p:oleObj>
              </mc:Choice>
              <mc:Fallback>
                <p:oleObj name="Equation" r:id="rId10" imgW="139579" imgH="17764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2825" y="5370513"/>
                        <a:ext cx="3905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824" name="Group 10"/>
          <p:cNvGrpSpPr>
            <a:grpSpLocks/>
          </p:cNvGrpSpPr>
          <p:nvPr/>
        </p:nvGrpSpPr>
        <p:grpSpPr bwMode="auto">
          <a:xfrm>
            <a:off x="1676400" y="1571625"/>
            <a:ext cx="5029200" cy="2162175"/>
            <a:chOff x="1056" y="990"/>
            <a:chExt cx="3168" cy="1362"/>
          </a:xfrm>
        </p:grpSpPr>
        <p:graphicFrame>
          <p:nvGraphicFramePr>
            <p:cNvPr id="34835" name="Object 11"/>
            <p:cNvGraphicFramePr>
              <a:graphicFrameLocks noChangeAspect="1"/>
            </p:cNvGraphicFramePr>
            <p:nvPr/>
          </p:nvGraphicFramePr>
          <p:xfrm>
            <a:off x="1056" y="990"/>
            <a:ext cx="1485" cy="1362"/>
          </p:xfrm>
          <a:graphic>
            <a:graphicData uri="http://schemas.openxmlformats.org/presentationml/2006/ole">
              <mc:AlternateContent xmlns:mc="http://schemas.openxmlformats.org/markup-compatibility/2006">
                <mc:Choice xmlns:v="urn:schemas-microsoft-com:vml" Requires="v">
                  <p:oleObj spid="_x0000_s264222" name="Image" r:id="rId12" imgW="3212698" imgH="2946032" progId="Photoshop.Image.6">
                    <p:embed/>
                  </p:oleObj>
                </mc:Choice>
                <mc:Fallback>
                  <p:oleObj name="Image" r:id="rId12" imgW="3212698" imgH="2946032" progId="Photoshop.Image.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6" y="990"/>
                          <a:ext cx="1485" cy="1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836" name="Group 12"/>
            <p:cNvGrpSpPr>
              <a:grpSpLocks/>
            </p:cNvGrpSpPr>
            <p:nvPr/>
          </p:nvGrpSpPr>
          <p:grpSpPr bwMode="auto">
            <a:xfrm>
              <a:off x="3312" y="1152"/>
              <a:ext cx="912" cy="687"/>
              <a:chOff x="3984" y="513"/>
              <a:chExt cx="912" cy="687"/>
            </a:xfrm>
          </p:grpSpPr>
          <p:sp>
            <p:nvSpPr>
              <p:cNvPr id="34838" name="Freeform 13"/>
              <p:cNvSpPr>
                <a:spLocks/>
              </p:cNvSpPr>
              <p:nvPr/>
            </p:nvSpPr>
            <p:spPr bwMode="auto">
              <a:xfrm flipV="1">
                <a:off x="4568" y="694"/>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39" name="Freeform 14"/>
              <p:cNvSpPr>
                <a:spLocks/>
              </p:cNvSpPr>
              <p:nvPr/>
            </p:nvSpPr>
            <p:spPr bwMode="auto">
              <a:xfrm flipV="1">
                <a:off x="4365" y="757"/>
                <a:ext cx="329" cy="443"/>
              </a:xfrm>
              <a:custGeom>
                <a:avLst/>
                <a:gdLst>
                  <a:gd name="T0" fmla="*/ 17 w 501"/>
                  <a:gd name="T1" fmla="*/ 2 h 677"/>
                  <a:gd name="T2" fmla="*/ 35 w 501"/>
                  <a:gd name="T3" fmla="*/ 5 h 677"/>
                  <a:gd name="T4" fmla="*/ 40 w 501"/>
                  <a:gd name="T5" fmla="*/ 11 h 677"/>
                  <a:gd name="T6" fmla="*/ 32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1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40" name="Freeform 15"/>
              <p:cNvSpPr>
                <a:spLocks/>
              </p:cNvSpPr>
              <p:nvPr/>
            </p:nvSpPr>
            <p:spPr bwMode="auto">
              <a:xfrm flipV="1">
                <a:off x="4208" y="702"/>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41" name="Line 16"/>
              <p:cNvSpPr>
                <a:spLocks noChangeShapeType="1"/>
              </p:cNvSpPr>
              <p:nvPr/>
            </p:nvSpPr>
            <p:spPr bwMode="auto">
              <a:xfrm flipH="1" flipV="1">
                <a:off x="3984" y="639"/>
                <a:ext cx="220" cy="1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2" name="Line 17"/>
              <p:cNvSpPr>
                <a:spLocks noChangeShapeType="1"/>
              </p:cNvSpPr>
              <p:nvPr/>
            </p:nvSpPr>
            <p:spPr bwMode="auto">
              <a:xfrm flipH="1" flipV="1">
                <a:off x="4330" y="513"/>
                <a:ext cx="63" cy="22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4843" name="Group 18"/>
              <p:cNvGrpSpPr>
                <a:grpSpLocks/>
              </p:cNvGrpSpPr>
              <p:nvPr/>
            </p:nvGrpSpPr>
            <p:grpSpPr bwMode="auto">
              <a:xfrm>
                <a:off x="4361" y="576"/>
                <a:ext cx="409" cy="251"/>
                <a:chOff x="4361" y="576"/>
                <a:chExt cx="409" cy="251"/>
              </a:xfrm>
            </p:grpSpPr>
            <p:sp>
              <p:nvSpPr>
                <p:cNvPr id="34852" name="Line 19"/>
                <p:cNvSpPr>
                  <a:spLocks noChangeShapeType="1"/>
                </p:cNvSpPr>
                <p:nvPr/>
              </p:nvSpPr>
              <p:spPr bwMode="auto">
                <a:xfrm flipH="1" flipV="1">
                  <a:off x="4361" y="639"/>
                  <a:ext cx="221" cy="188"/>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3" name="Line 20"/>
                <p:cNvSpPr>
                  <a:spLocks noChangeShapeType="1"/>
                </p:cNvSpPr>
                <p:nvPr/>
              </p:nvSpPr>
              <p:spPr bwMode="auto">
                <a:xfrm flipH="1" flipV="1">
                  <a:off x="4707" y="576"/>
                  <a:ext cx="63" cy="220"/>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4" name="Line 21"/>
                <p:cNvSpPr>
                  <a:spLocks noChangeShapeType="1"/>
                </p:cNvSpPr>
                <p:nvPr/>
              </p:nvSpPr>
              <p:spPr bwMode="auto">
                <a:xfrm flipH="1" flipV="1">
                  <a:off x="4613" y="639"/>
                  <a:ext cx="63" cy="125"/>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4844" name="Group 22"/>
              <p:cNvGrpSpPr>
                <a:grpSpLocks/>
              </p:cNvGrpSpPr>
              <p:nvPr/>
            </p:nvGrpSpPr>
            <p:grpSpPr bwMode="auto">
              <a:xfrm>
                <a:off x="4176" y="607"/>
                <a:ext cx="374" cy="283"/>
                <a:chOff x="4176" y="607"/>
                <a:chExt cx="374" cy="283"/>
              </a:xfrm>
            </p:grpSpPr>
            <p:sp>
              <p:nvSpPr>
                <p:cNvPr id="34849" name="Line 23"/>
                <p:cNvSpPr>
                  <a:spLocks noChangeShapeType="1"/>
                </p:cNvSpPr>
                <p:nvPr/>
              </p:nvSpPr>
              <p:spPr bwMode="auto">
                <a:xfrm flipH="1" flipV="1">
                  <a:off x="4176" y="705"/>
                  <a:ext cx="217" cy="18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0" name="Line 24"/>
                <p:cNvSpPr>
                  <a:spLocks noChangeShapeType="1"/>
                </p:cNvSpPr>
                <p:nvPr/>
              </p:nvSpPr>
              <p:spPr bwMode="auto">
                <a:xfrm flipH="1" flipV="1">
                  <a:off x="4487" y="607"/>
                  <a:ext cx="63" cy="22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1" name="Line 25"/>
                <p:cNvSpPr>
                  <a:spLocks noChangeShapeType="1"/>
                </p:cNvSpPr>
                <p:nvPr/>
              </p:nvSpPr>
              <p:spPr bwMode="auto">
                <a:xfrm flipH="1" flipV="1">
                  <a:off x="4424" y="702"/>
                  <a:ext cx="63" cy="12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4845" name="Line 26"/>
              <p:cNvSpPr>
                <a:spLocks noChangeShapeType="1"/>
              </p:cNvSpPr>
              <p:nvPr/>
            </p:nvSpPr>
            <p:spPr bwMode="auto">
              <a:xfrm flipH="1" flipV="1">
                <a:off x="4236" y="639"/>
                <a:ext cx="62" cy="12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6" name="Oval 27"/>
              <p:cNvSpPr>
                <a:spLocks noChangeArrowheads="1"/>
              </p:cNvSpPr>
              <p:nvPr/>
            </p:nvSpPr>
            <p:spPr bwMode="auto">
              <a:xfrm rot="-1693360">
                <a:off x="4176" y="768"/>
                <a:ext cx="240" cy="96"/>
              </a:xfrm>
              <a:prstGeom prst="ellipse">
                <a:avLst/>
              </a:prstGeom>
              <a:solidFill>
                <a:srgbClr val="CC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4847" name="Oval 28"/>
              <p:cNvSpPr>
                <a:spLocks noChangeArrowheads="1"/>
              </p:cNvSpPr>
              <p:nvPr/>
            </p:nvSpPr>
            <p:spPr bwMode="auto">
              <a:xfrm rot="-1693360">
                <a:off x="4368" y="816"/>
                <a:ext cx="240" cy="96"/>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4848" name="Oval 29"/>
              <p:cNvSpPr>
                <a:spLocks noChangeArrowheads="1"/>
              </p:cNvSpPr>
              <p:nvPr/>
            </p:nvSpPr>
            <p:spPr bwMode="auto">
              <a:xfrm rot="-1693360">
                <a:off x="4560" y="768"/>
                <a:ext cx="240" cy="96"/>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grpSp>
        <p:sp>
          <p:nvSpPr>
            <p:cNvPr id="34837" name="Line 30"/>
            <p:cNvSpPr>
              <a:spLocks noChangeShapeType="1"/>
            </p:cNvSpPr>
            <p:nvPr/>
          </p:nvSpPr>
          <p:spPr bwMode="auto">
            <a:xfrm>
              <a:off x="2592" y="1536"/>
              <a:ext cx="67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34825" name="Object 31"/>
          <p:cNvGraphicFramePr>
            <a:graphicFrameLocks noChangeAspect="1"/>
          </p:cNvGraphicFramePr>
          <p:nvPr/>
        </p:nvGraphicFramePr>
        <p:xfrm>
          <a:off x="2549525" y="1828800"/>
          <a:ext cx="498475" cy="514350"/>
        </p:xfrm>
        <a:graphic>
          <a:graphicData uri="http://schemas.openxmlformats.org/presentationml/2006/ole">
            <mc:AlternateContent xmlns:mc="http://schemas.openxmlformats.org/markup-compatibility/2006">
              <mc:Choice xmlns:v="urn:schemas-microsoft-com:vml" Requires="v">
                <p:oleObj spid="_x0000_s264223" name="Equation" r:id="rId14" imgW="177646" imgH="228402" progId="Equation.3">
                  <p:embed/>
                </p:oleObj>
              </mc:Choice>
              <mc:Fallback>
                <p:oleObj name="Equation" r:id="rId14" imgW="177646" imgH="22840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9525" y="1828800"/>
                        <a:ext cx="4984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4826" name="Group 32"/>
          <p:cNvGrpSpPr>
            <a:grpSpLocks/>
          </p:cNvGrpSpPr>
          <p:nvPr/>
        </p:nvGrpSpPr>
        <p:grpSpPr bwMode="auto">
          <a:xfrm>
            <a:off x="6477000" y="2622550"/>
            <a:ext cx="1012825" cy="882650"/>
            <a:chOff x="4454" y="1508"/>
            <a:chExt cx="638" cy="556"/>
          </a:xfrm>
        </p:grpSpPr>
        <p:grpSp>
          <p:nvGrpSpPr>
            <p:cNvPr id="34829" name="Group 33"/>
            <p:cNvGrpSpPr>
              <a:grpSpLocks/>
            </p:cNvGrpSpPr>
            <p:nvPr/>
          </p:nvGrpSpPr>
          <p:grpSpPr bwMode="auto">
            <a:xfrm>
              <a:off x="4464" y="1508"/>
              <a:ext cx="576" cy="364"/>
              <a:chOff x="4464" y="1296"/>
              <a:chExt cx="912" cy="576"/>
            </a:xfrm>
          </p:grpSpPr>
          <p:sp>
            <p:nvSpPr>
              <p:cNvPr id="34831" name="Line 34"/>
              <p:cNvSpPr>
                <a:spLocks noChangeShapeType="1"/>
              </p:cNvSpPr>
              <p:nvPr/>
            </p:nvSpPr>
            <p:spPr bwMode="auto">
              <a:xfrm>
                <a:off x="4464" y="1872"/>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2" name="Rectangle 35"/>
              <p:cNvSpPr>
                <a:spLocks noChangeArrowheads="1"/>
              </p:cNvSpPr>
              <p:nvPr/>
            </p:nvSpPr>
            <p:spPr bwMode="auto">
              <a:xfrm>
                <a:off x="4464" y="1728"/>
                <a:ext cx="240" cy="144"/>
              </a:xfrm>
              <a:prstGeom prst="rect">
                <a:avLst/>
              </a:prstGeom>
              <a:solidFill>
                <a:schemeClr val="bg2"/>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4833" name="Rectangle 36"/>
              <p:cNvSpPr>
                <a:spLocks noChangeArrowheads="1"/>
              </p:cNvSpPr>
              <p:nvPr/>
            </p:nvSpPr>
            <p:spPr bwMode="auto">
              <a:xfrm>
                <a:off x="4800" y="1296"/>
                <a:ext cx="240" cy="576"/>
              </a:xfrm>
              <a:prstGeom prst="rect">
                <a:avLst/>
              </a:prstGeom>
              <a:solidFill>
                <a:schemeClr val="bg2"/>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4834" name="Rectangle 37"/>
              <p:cNvSpPr>
                <a:spLocks noChangeArrowheads="1"/>
              </p:cNvSpPr>
              <p:nvPr/>
            </p:nvSpPr>
            <p:spPr bwMode="auto">
              <a:xfrm>
                <a:off x="5136" y="1488"/>
                <a:ext cx="240" cy="384"/>
              </a:xfrm>
              <a:prstGeom prst="rect">
                <a:avLst/>
              </a:prstGeom>
              <a:solidFill>
                <a:schemeClr val="bg2"/>
              </a:solidFill>
              <a:ln w="9525">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grpSp>
        <p:sp>
          <p:nvSpPr>
            <p:cNvPr id="34830" name="Text Box 38"/>
            <p:cNvSpPr txBox="1">
              <a:spLocks noChangeArrowheads="1"/>
            </p:cNvSpPr>
            <p:nvPr/>
          </p:nvSpPr>
          <p:spPr bwMode="auto">
            <a:xfrm>
              <a:off x="4454" y="1872"/>
              <a:ext cx="63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1400">
                  <a:ea typeface="宋体" panose="02010600030101010101" pitchFamily="2" charset="-122"/>
                </a:rPr>
                <a:t>p</a:t>
              </a:r>
              <a:r>
                <a:rPr lang="en-US" altLang="zh-CN" sz="1400" baseline="-25000">
                  <a:ea typeface="宋体" panose="02010600030101010101" pitchFamily="2" charset="-122"/>
                </a:rPr>
                <a:t>1    </a:t>
              </a:r>
              <a:r>
                <a:rPr lang="en-US" altLang="zh-CN" sz="1400">
                  <a:ea typeface="宋体" panose="02010600030101010101" pitchFamily="2" charset="-122"/>
                </a:rPr>
                <a:t> p</a:t>
              </a:r>
              <a:r>
                <a:rPr lang="en-US" altLang="zh-CN" sz="1400" baseline="-25000">
                  <a:ea typeface="宋体" panose="02010600030101010101" pitchFamily="2" charset="-122"/>
                </a:rPr>
                <a:t>2     </a:t>
              </a:r>
              <a:r>
                <a:rPr lang="en-US" altLang="zh-CN" sz="1400">
                  <a:ea typeface="宋体" panose="02010600030101010101" pitchFamily="2" charset="-122"/>
                </a:rPr>
                <a:t> p</a:t>
              </a:r>
              <a:r>
                <a:rPr lang="en-US" altLang="zh-CN" sz="1400" baseline="-25000">
                  <a:ea typeface="宋体" panose="02010600030101010101" pitchFamily="2" charset="-122"/>
                </a:rPr>
                <a:t>3</a:t>
              </a:r>
              <a:r>
                <a:rPr lang="en-US" altLang="zh-CN" sz="1400">
                  <a:ea typeface="宋体" panose="02010600030101010101" pitchFamily="2" charset="-122"/>
                </a:rPr>
                <a:t> </a:t>
              </a:r>
            </a:p>
          </p:txBody>
        </p:sp>
      </p:grpSp>
      <p:sp>
        <p:nvSpPr>
          <p:cNvPr id="34827" name="Rectangle 39"/>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zh-CN" sz="1400">
                <a:latin typeface="Arial" panose="020B0604020202020204" pitchFamily="34" charset="0"/>
                <a:ea typeface="宋体" panose="02010600030101010101" pitchFamily="2" charset="-122"/>
              </a:rPr>
              <a:t>Source: W. Freeman</a:t>
            </a:r>
          </a:p>
        </p:txBody>
      </p:sp>
      <p:sp>
        <p:nvSpPr>
          <p:cNvPr id="38" name="灯片编号占位符 37"/>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2048204A-09AB-497F-8C32-38889175F18E}" type="slidenum">
              <a:rPr lang="en-US" altLang="zh-CN" sz="1400">
                <a:latin typeface="Times New Roman" panose="02020603050405020304" pitchFamily="18" charset="0"/>
              </a:rPr>
              <a:pPr/>
              <a:t>38</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088162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053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053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053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05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05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0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76200"/>
            <a:ext cx="9144000" cy="1143000"/>
          </a:xfrm>
        </p:spPr>
        <p:txBody>
          <a:bodyPr/>
          <a:lstStyle/>
          <a:p>
            <a:pPr eaLnBrk="1" hangingPunct="1"/>
            <a:r>
              <a:rPr lang="en-US" altLang="zh-CN" sz="3200" smtClean="0">
                <a:ea typeface="宋体" panose="02010600030101010101" pitchFamily="2" charset="-122"/>
              </a:rPr>
              <a:t>Using color matching functions to predict the matches for a new spectral signal</a:t>
            </a:r>
          </a:p>
        </p:txBody>
      </p:sp>
      <p:sp>
        <p:nvSpPr>
          <p:cNvPr id="35843" name="Rectangle 4"/>
          <p:cNvSpPr>
            <a:spLocks noChangeArrowheads="1"/>
          </p:cNvSpPr>
          <p:nvPr/>
        </p:nvSpPr>
        <p:spPr bwMode="auto">
          <a:xfrm>
            <a:off x="381000" y="1447800"/>
            <a:ext cx="541020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10000"/>
              </a:lnSpc>
              <a:spcBef>
                <a:spcPct val="0"/>
              </a:spcBef>
              <a:buFontTx/>
              <a:buNone/>
            </a:pPr>
            <a:r>
              <a:rPr lang="en-US" altLang="zh-CN" sz="2400">
                <a:latin typeface="Arial" panose="020B0604020202020204" pitchFamily="34" charset="0"/>
                <a:ea typeface="宋体" panose="02010600030101010101" pitchFamily="2" charset="-122"/>
              </a:rPr>
              <a:t>We know that a monochromatic light of wavelength will be matched by the amounts</a:t>
            </a:r>
          </a:p>
          <a:p>
            <a:pPr eaLnBrk="1" hangingPunct="1">
              <a:lnSpc>
                <a:spcPct val="110000"/>
              </a:lnSpc>
              <a:spcBef>
                <a:spcPct val="0"/>
              </a:spcBef>
              <a:buFontTx/>
              <a:buNone/>
            </a:pPr>
            <a:r>
              <a:rPr lang="en-US" altLang="zh-CN" sz="2400">
                <a:latin typeface="Arial" panose="020B0604020202020204" pitchFamily="34" charset="0"/>
                <a:ea typeface="宋体" panose="02010600030101010101" pitchFamily="2" charset="-122"/>
              </a:rPr>
              <a:t>of each primary. </a:t>
            </a:r>
          </a:p>
        </p:txBody>
      </p:sp>
      <p:graphicFrame>
        <p:nvGraphicFramePr>
          <p:cNvPr id="35844" name="Object 5"/>
          <p:cNvGraphicFramePr>
            <a:graphicFrameLocks noChangeAspect="1"/>
          </p:cNvGraphicFramePr>
          <p:nvPr/>
        </p:nvGraphicFramePr>
        <p:xfrm>
          <a:off x="5486400" y="1323975"/>
          <a:ext cx="490538" cy="733425"/>
        </p:xfrm>
        <a:graphic>
          <a:graphicData uri="http://schemas.openxmlformats.org/presentationml/2006/ole">
            <mc:AlternateContent xmlns:mc="http://schemas.openxmlformats.org/markup-compatibility/2006">
              <mc:Choice xmlns:v="urn:schemas-microsoft-com:vml" Requires="v">
                <p:oleObj spid="_x0000_s265238" name="Equation" r:id="rId4" imgW="152334" imgH="228501" progId="Equation.3">
                  <p:embed/>
                </p:oleObj>
              </mc:Choice>
              <mc:Fallback>
                <p:oleObj name="Equation" r:id="rId4" imgW="152334" imgH="22850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323975"/>
                        <a:ext cx="490538"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5" name="Object 6"/>
          <p:cNvGraphicFramePr>
            <a:graphicFrameLocks noChangeAspect="1"/>
          </p:cNvGraphicFramePr>
          <p:nvPr/>
        </p:nvGraphicFramePr>
        <p:xfrm>
          <a:off x="6172200" y="1295400"/>
          <a:ext cx="1524000" cy="1398588"/>
        </p:xfrm>
        <a:graphic>
          <a:graphicData uri="http://schemas.openxmlformats.org/presentationml/2006/ole">
            <mc:AlternateContent xmlns:mc="http://schemas.openxmlformats.org/markup-compatibility/2006">
              <mc:Choice xmlns:v="urn:schemas-microsoft-com:vml" Requires="v">
                <p:oleObj spid="_x0000_s265239" name="Image" r:id="rId6" imgW="3212698" imgH="2946032" progId="Photoshop.Image.6">
                  <p:embed/>
                </p:oleObj>
              </mc:Choice>
              <mc:Fallback>
                <p:oleObj name="Image" r:id="rId6" imgW="3212698" imgH="2946032" progId="Photoshop.Image.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1295400"/>
                        <a:ext cx="1524000" cy="139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8"/>
          <p:cNvGraphicFramePr>
            <a:graphicFrameLocks noChangeAspect="1"/>
          </p:cNvGraphicFramePr>
          <p:nvPr/>
        </p:nvGraphicFramePr>
        <p:xfrm>
          <a:off x="1752600" y="2209800"/>
          <a:ext cx="3267075" cy="619125"/>
        </p:xfrm>
        <a:graphic>
          <a:graphicData uri="http://schemas.openxmlformats.org/presentationml/2006/ole">
            <mc:AlternateContent xmlns:mc="http://schemas.openxmlformats.org/markup-compatibility/2006">
              <mc:Choice xmlns:v="urn:schemas-microsoft-com:vml" Requires="v">
                <p:oleObj spid="_x0000_s265240" name="Equation" r:id="rId8" imgW="1206500" imgH="228600" progId="Equation.3">
                  <p:embed/>
                </p:oleObj>
              </mc:Choice>
              <mc:Fallback>
                <p:oleObj name="Equation" r:id="rId8" imgW="12065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2209800"/>
                        <a:ext cx="32670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847" name="Group 9"/>
          <p:cNvGrpSpPr>
            <a:grpSpLocks/>
          </p:cNvGrpSpPr>
          <p:nvPr/>
        </p:nvGrpSpPr>
        <p:grpSpPr bwMode="auto">
          <a:xfrm>
            <a:off x="7467600" y="2667000"/>
            <a:ext cx="990600" cy="685800"/>
            <a:chOff x="3984" y="513"/>
            <a:chExt cx="912" cy="687"/>
          </a:xfrm>
        </p:grpSpPr>
        <p:sp>
          <p:nvSpPr>
            <p:cNvPr id="35867" name="Freeform 10"/>
            <p:cNvSpPr>
              <a:spLocks/>
            </p:cNvSpPr>
            <p:nvPr/>
          </p:nvSpPr>
          <p:spPr bwMode="auto">
            <a:xfrm flipV="1">
              <a:off x="4568" y="694"/>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68" name="Freeform 11"/>
            <p:cNvSpPr>
              <a:spLocks/>
            </p:cNvSpPr>
            <p:nvPr/>
          </p:nvSpPr>
          <p:spPr bwMode="auto">
            <a:xfrm flipV="1">
              <a:off x="4365" y="757"/>
              <a:ext cx="329" cy="443"/>
            </a:xfrm>
            <a:custGeom>
              <a:avLst/>
              <a:gdLst>
                <a:gd name="T0" fmla="*/ 17 w 501"/>
                <a:gd name="T1" fmla="*/ 2 h 677"/>
                <a:gd name="T2" fmla="*/ 35 w 501"/>
                <a:gd name="T3" fmla="*/ 5 h 677"/>
                <a:gd name="T4" fmla="*/ 40 w 501"/>
                <a:gd name="T5" fmla="*/ 11 h 677"/>
                <a:gd name="T6" fmla="*/ 32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1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69" name="Freeform 12"/>
            <p:cNvSpPr>
              <a:spLocks/>
            </p:cNvSpPr>
            <p:nvPr/>
          </p:nvSpPr>
          <p:spPr bwMode="auto">
            <a:xfrm flipV="1">
              <a:off x="4208" y="702"/>
              <a:ext cx="328" cy="443"/>
            </a:xfrm>
            <a:custGeom>
              <a:avLst/>
              <a:gdLst>
                <a:gd name="T0" fmla="*/ 17 w 501"/>
                <a:gd name="T1" fmla="*/ 2 h 677"/>
                <a:gd name="T2" fmla="*/ 34 w 501"/>
                <a:gd name="T3" fmla="*/ 5 h 677"/>
                <a:gd name="T4" fmla="*/ 39 w 501"/>
                <a:gd name="T5" fmla="*/ 11 h 677"/>
                <a:gd name="T6" fmla="*/ 31 w 501"/>
                <a:gd name="T7" fmla="*/ 27 h 677"/>
                <a:gd name="T8" fmla="*/ 27 w 501"/>
                <a:gd name="T9" fmla="*/ 35 h 677"/>
                <a:gd name="T10" fmla="*/ 24 w 501"/>
                <a:gd name="T11" fmla="*/ 40 h 677"/>
                <a:gd name="T12" fmla="*/ 14 w 501"/>
                <a:gd name="T13" fmla="*/ 35 h 677"/>
                <a:gd name="T14" fmla="*/ 12 w 501"/>
                <a:gd name="T15" fmla="*/ 34 h 677"/>
                <a:gd name="T16" fmla="*/ 8 w 501"/>
                <a:gd name="T17" fmla="*/ 32 h 677"/>
                <a:gd name="T18" fmla="*/ 1 w 501"/>
                <a:gd name="T19" fmla="*/ 35 h 677"/>
                <a:gd name="T20" fmla="*/ 6 w 501"/>
                <a:gd name="T21" fmla="*/ 41 h 677"/>
                <a:gd name="T22" fmla="*/ 24 w 501"/>
                <a:gd name="T23" fmla="*/ 53 h 677"/>
                <a:gd name="T24" fmla="*/ 22 w 501"/>
                <a:gd name="T25" fmla="*/ 44 h 677"/>
                <a:gd name="T26" fmla="*/ 2 w 501"/>
                <a:gd name="T27" fmla="*/ 27 h 677"/>
                <a:gd name="T28" fmla="*/ 3 w 501"/>
                <a:gd name="T29" fmla="*/ 34 h 677"/>
                <a:gd name="T30" fmla="*/ 5 w 501"/>
                <a:gd name="T31" fmla="*/ 37 h 677"/>
                <a:gd name="T32" fmla="*/ 23 w 501"/>
                <a:gd name="T33" fmla="*/ 46 h 677"/>
                <a:gd name="T34" fmla="*/ 20 w 501"/>
                <a:gd name="T35" fmla="*/ 41 h 677"/>
                <a:gd name="T36" fmla="*/ 5 w 501"/>
                <a:gd name="T37" fmla="*/ 34 h 677"/>
                <a:gd name="T38" fmla="*/ 8 w 501"/>
                <a:gd name="T39" fmla="*/ 27 h 677"/>
                <a:gd name="T40" fmla="*/ 13 w 501"/>
                <a:gd name="T41" fmla="*/ 14 h 677"/>
                <a:gd name="T42" fmla="*/ 14 w 501"/>
                <a:gd name="T43" fmla="*/ 9 h 677"/>
                <a:gd name="T44" fmla="*/ 16 w 501"/>
                <a:gd name="T45" fmla="*/ 7 h 6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01"/>
                <a:gd name="T70" fmla="*/ 0 h 677"/>
                <a:gd name="T71" fmla="*/ 501 w 501"/>
                <a:gd name="T72" fmla="*/ 677 h 67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01" h="677">
                  <a:moveTo>
                    <a:pt x="209" y="20"/>
                  </a:moveTo>
                  <a:cubicBezTo>
                    <a:pt x="290" y="0"/>
                    <a:pt x="360" y="32"/>
                    <a:pt x="436" y="53"/>
                  </a:cubicBezTo>
                  <a:cubicBezTo>
                    <a:pt x="472" y="77"/>
                    <a:pt x="484" y="102"/>
                    <a:pt x="501" y="142"/>
                  </a:cubicBezTo>
                  <a:cubicBezTo>
                    <a:pt x="478" y="211"/>
                    <a:pt x="439" y="276"/>
                    <a:pt x="403" y="337"/>
                  </a:cubicBezTo>
                  <a:cubicBezTo>
                    <a:pt x="378" y="379"/>
                    <a:pt x="372" y="410"/>
                    <a:pt x="338" y="442"/>
                  </a:cubicBezTo>
                  <a:cubicBezTo>
                    <a:pt x="329" y="469"/>
                    <a:pt x="314" y="483"/>
                    <a:pt x="298" y="507"/>
                  </a:cubicBezTo>
                  <a:cubicBezTo>
                    <a:pt x="254" y="493"/>
                    <a:pt x="216" y="465"/>
                    <a:pt x="176" y="442"/>
                  </a:cubicBezTo>
                  <a:cubicBezTo>
                    <a:pt x="166" y="436"/>
                    <a:pt x="155" y="430"/>
                    <a:pt x="144" y="426"/>
                  </a:cubicBezTo>
                  <a:cubicBezTo>
                    <a:pt x="128" y="420"/>
                    <a:pt x="95" y="410"/>
                    <a:pt x="95" y="410"/>
                  </a:cubicBezTo>
                  <a:cubicBezTo>
                    <a:pt x="65" y="420"/>
                    <a:pt x="40" y="424"/>
                    <a:pt x="14" y="442"/>
                  </a:cubicBezTo>
                  <a:cubicBezTo>
                    <a:pt x="0" y="500"/>
                    <a:pt x="31" y="500"/>
                    <a:pt x="79" y="531"/>
                  </a:cubicBezTo>
                  <a:cubicBezTo>
                    <a:pt x="152" y="579"/>
                    <a:pt x="212" y="650"/>
                    <a:pt x="298" y="677"/>
                  </a:cubicBezTo>
                  <a:cubicBezTo>
                    <a:pt x="290" y="637"/>
                    <a:pt x="298" y="593"/>
                    <a:pt x="282" y="556"/>
                  </a:cubicBezTo>
                  <a:cubicBezTo>
                    <a:pt x="244" y="465"/>
                    <a:pt x="112" y="380"/>
                    <a:pt x="22" y="345"/>
                  </a:cubicBezTo>
                  <a:cubicBezTo>
                    <a:pt x="12" y="394"/>
                    <a:pt x="18" y="393"/>
                    <a:pt x="38" y="434"/>
                  </a:cubicBezTo>
                  <a:cubicBezTo>
                    <a:pt x="58" y="475"/>
                    <a:pt x="31" y="444"/>
                    <a:pt x="63" y="474"/>
                  </a:cubicBezTo>
                  <a:cubicBezTo>
                    <a:pt x="106" y="584"/>
                    <a:pt x="189" y="580"/>
                    <a:pt x="290" y="596"/>
                  </a:cubicBezTo>
                  <a:cubicBezTo>
                    <a:pt x="284" y="579"/>
                    <a:pt x="275" y="538"/>
                    <a:pt x="257" y="523"/>
                  </a:cubicBezTo>
                  <a:cubicBezTo>
                    <a:pt x="199" y="473"/>
                    <a:pt x="128" y="448"/>
                    <a:pt x="54" y="434"/>
                  </a:cubicBezTo>
                  <a:cubicBezTo>
                    <a:pt x="67" y="399"/>
                    <a:pt x="85" y="374"/>
                    <a:pt x="95" y="337"/>
                  </a:cubicBezTo>
                  <a:cubicBezTo>
                    <a:pt x="112" y="276"/>
                    <a:pt x="123" y="221"/>
                    <a:pt x="168" y="174"/>
                  </a:cubicBezTo>
                  <a:cubicBezTo>
                    <a:pt x="170" y="165"/>
                    <a:pt x="179" y="127"/>
                    <a:pt x="184" y="117"/>
                  </a:cubicBezTo>
                  <a:cubicBezTo>
                    <a:pt x="188" y="108"/>
                    <a:pt x="200" y="93"/>
                    <a:pt x="200"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70" name="Line 13"/>
            <p:cNvSpPr>
              <a:spLocks noChangeShapeType="1"/>
            </p:cNvSpPr>
            <p:nvPr/>
          </p:nvSpPr>
          <p:spPr bwMode="auto">
            <a:xfrm flipH="1" flipV="1">
              <a:off x="3984" y="639"/>
              <a:ext cx="220" cy="1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71" name="Line 14"/>
            <p:cNvSpPr>
              <a:spLocks noChangeShapeType="1"/>
            </p:cNvSpPr>
            <p:nvPr/>
          </p:nvSpPr>
          <p:spPr bwMode="auto">
            <a:xfrm flipH="1" flipV="1">
              <a:off x="4330" y="513"/>
              <a:ext cx="63" cy="22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5872" name="Group 15"/>
            <p:cNvGrpSpPr>
              <a:grpSpLocks/>
            </p:cNvGrpSpPr>
            <p:nvPr/>
          </p:nvGrpSpPr>
          <p:grpSpPr bwMode="auto">
            <a:xfrm>
              <a:off x="4361" y="576"/>
              <a:ext cx="409" cy="251"/>
              <a:chOff x="4361" y="576"/>
              <a:chExt cx="409" cy="251"/>
            </a:xfrm>
          </p:grpSpPr>
          <p:sp>
            <p:nvSpPr>
              <p:cNvPr id="35881" name="Line 16"/>
              <p:cNvSpPr>
                <a:spLocks noChangeShapeType="1"/>
              </p:cNvSpPr>
              <p:nvPr/>
            </p:nvSpPr>
            <p:spPr bwMode="auto">
              <a:xfrm flipH="1" flipV="1">
                <a:off x="4361" y="639"/>
                <a:ext cx="221" cy="188"/>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82" name="Line 17"/>
              <p:cNvSpPr>
                <a:spLocks noChangeShapeType="1"/>
              </p:cNvSpPr>
              <p:nvPr/>
            </p:nvSpPr>
            <p:spPr bwMode="auto">
              <a:xfrm flipH="1" flipV="1">
                <a:off x="4707" y="576"/>
                <a:ext cx="63" cy="220"/>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83" name="Line 18"/>
              <p:cNvSpPr>
                <a:spLocks noChangeShapeType="1"/>
              </p:cNvSpPr>
              <p:nvPr/>
            </p:nvSpPr>
            <p:spPr bwMode="auto">
              <a:xfrm flipH="1" flipV="1">
                <a:off x="4613" y="639"/>
                <a:ext cx="63" cy="125"/>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5873" name="Group 19"/>
            <p:cNvGrpSpPr>
              <a:grpSpLocks/>
            </p:cNvGrpSpPr>
            <p:nvPr/>
          </p:nvGrpSpPr>
          <p:grpSpPr bwMode="auto">
            <a:xfrm>
              <a:off x="4176" y="607"/>
              <a:ext cx="374" cy="283"/>
              <a:chOff x="4176" y="607"/>
              <a:chExt cx="374" cy="283"/>
            </a:xfrm>
          </p:grpSpPr>
          <p:sp>
            <p:nvSpPr>
              <p:cNvPr id="35878" name="Line 20"/>
              <p:cNvSpPr>
                <a:spLocks noChangeShapeType="1"/>
              </p:cNvSpPr>
              <p:nvPr/>
            </p:nvSpPr>
            <p:spPr bwMode="auto">
              <a:xfrm flipH="1" flipV="1">
                <a:off x="4176" y="705"/>
                <a:ext cx="217" cy="18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79" name="Line 21"/>
              <p:cNvSpPr>
                <a:spLocks noChangeShapeType="1"/>
              </p:cNvSpPr>
              <p:nvPr/>
            </p:nvSpPr>
            <p:spPr bwMode="auto">
              <a:xfrm flipH="1" flipV="1">
                <a:off x="4487" y="607"/>
                <a:ext cx="63" cy="22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80" name="Line 22"/>
              <p:cNvSpPr>
                <a:spLocks noChangeShapeType="1"/>
              </p:cNvSpPr>
              <p:nvPr/>
            </p:nvSpPr>
            <p:spPr bwMode="auto">
              <a:xfrm flipH="1" flipV="1">
                <a:off x="4424" y="702"/>
                <a:ext cx="63" cy="125"/>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74" name="Line 23"/>
            <p:cNvSpPr>
              <a:spLocks noChangeShapeType="1"/>
            </p:cNvSpPr>
            <p:nvPr/>
          </p:nvSpPr>
          <p:spPr bwMode="auto">
            <a:xfrm flipH="1" flipV="1">
              <a:off x="4236" y="639"/>
              <a:ext cx="62" cy="12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75" name="Oval 24"/>
            <p:cNvSpPr>
              <a:spLocks noChangeArrowheads="1"/>
            </p:cNvSpPr>
            <p:nvPr/>
          </p:nvSpPr>
          <p:spPr bwMode="auto">
            <a:xfrm rot="-1693360">
              <a:off x="4176" y="768"/>
              <a:ext cx="240" cy="96"/>
            </a:xfrm>
            <a:prstGeom prst="ellipse">
              <a:avLst/>
            </a:prstGeom>
            <a:solidFill>
              <a:srgbClr val="CC00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5876" name="Oval 25"/>
            <p:cNvSpPr>
              <a:spLocks noChangeArrowheads="1"/>
            </p:cNvSpPr>
            <p:nvPr/>
          </p:nvSpPr>
          <p:spPr bwMode="auto">
            <a:xfrm rot="-1693360">
              <a:off x="4368" y="816"/>
              <a:ext cx="240" cy="96"/>
            </a:xfrm>
            <a:prstGeom prst="ellipse">
              <a:avLst/>
            </a:prstGeom>
            <a:solidFill>
              <a:srgbClr val="00FF00"/>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35877" name="Oval 26"/>
            <p:cNvSpPr>
              <a:spLocks noChangeArrowheads="1"/>
            </p:cNvSpPr>
            <p:nvPr/>
          </p:nvSpPr>
          <p:spPr bwMode="auto">
            <a:xfrm rot="-1693360">
              <a:off x="4560" y="768"/>
              <a:ext cx="240" cy="96"/>
            </a:xfrm>
            <a:prstGeom prst="ellipse">
              <a:avLst/>
            </a:prstGeom>
            <a:solidFill>
              <a:schemeClr val="accent2"/>
            </a:solidFill>
            <a:ln w="9525">
              <a:solidFill>
                <a:schemeClr val="tx1"/>
              </a:solidFill>
              <a:round/>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grpSp>
      <p:graphicFrame>
        <p:nvGraphicFramePr>
          <p:cNvPr id="35848" name="Object 29"/>
          <p:cNvGraphicFramePr>
            <a:graphicFrameLocks noChangeAspect="1"/>
          </p:cNvGraphicFramePr>
          <p:nvPr/>
        </p:nvGraphicFramePr>
        <p:xfrm>
          <a:off x="2286000" y="5014913"/>
          <a:ext cx="1828800" cy="1766887"/>
        </p:xfrm>
        <a:graphic>
          <a:graphicData uri="http://schemas.openxmlformats.org/presentationml/2006/ole">
            <mc:AlternateContent xmlns:mc="http://schemas.openxmlformats.org/markup-compatibility/2006">
              <mc:Choice xmlns:v="urn:schemas-microsoft-com:vml" Requires="v">
                <p:oleObj spid="_x0000_s265241" name="Equation" r:id="rId10" imgW="736600" imgH="711200" progId="Equation.3">
                  <p:embed/>
                </p:oleObj>
              </mc:Choice>
              <mc:Fallback>
                <p:oleObj name="Equation" r:id="rId10" imgW="736600" imgH="711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0" y="5014913"/>
                        <a:ext cx="1828800" cy="176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9" name="Text Box 30"/>
          <p:cNvSpPr txBox="1">
            <a:spLocks noChangeArrowheads="1"/>
          </p:cNvSpPr>
          <p:nvPr/>
        </p:nvSpPr>
        <p:spPr bwMode="auto">
          <a:xfrm>
            <a:off x="381000" y="3352800"/>
            <a:ext cx="69500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latin typeface="Arial" panose="020B0604020202020204" pitchFamily="34" charset="0"/>
                <a:ea typeface="宋体" panose="02010600030101010101" pitchFamily="2" charset="-122"/>
              </a:rPr>
              <a:t>And any spectral signal can be thought of as a linear combination of very many monochromatic lights, with the linear coefficient given by the spectral power at each wavelength.</a:t>
            </a:r>
          </a:p>
        </p:txBody>
      </p:sp>
      <p:graphicFrame>
        <p:nvGraphicFramePr>
          <p:cNvPr id="35850" name="Object 31"/>
          <p:cNvGraphicFramePr>
            <a:graphicFrameLocks noChangeAspect="1"/>
          </p:cNvGraphicFramePr>
          <p:nvPr/>
        </p:nvGraphicFramePr>
        <p:xfrm>
          <a:off x="6019800" y="4938713"/>
          <a:ext cx="1676400" cy="1538287"/>
        </p:xfrm>
        <a:graphic>
          <a:graphicData uri="http://schemas.openxmlformats.org/presentationml/2006/ole">
            <mc:AlternateContent xmlns:mc="http://schemas.openxmlformats.org/markup-compatibility/2006">
              <mc:Choice xmlns:v="urn:schemas-microsoft-com:vml" Requires="v">
                <p:oleObj spid="_x0000_s265242" name="Image" r:id="rId12" imgW="1541899" imgH="1414155" progId="Photoshop.Image.6">
                  <p:embed/>
                </p:oleObj>
              </mc:Choice>
              <mc:Fallback>
                <p:oleObj name="Image" r:id="rId12" imgW="1541899" imgH="1414155" progId="Photoshop.Image.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19800" y="4938713"/>
                        <a:ext cx="1676400"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851" name="Group 32"/>
          <p:cNvGrpSpPr>
            <a:grpSpLocks/>
          </p:cNvGrpSpPr>
          <p:nvPr/>
        </p:nvGrpSpPr>
        <p:grpSpPr bwMode="auto">
          <a:xfrm>
            <a:off x="6629400" y="5334000"/>
            <a:ext cx="914400" cy="762000"/>
            <a:chOff x="4224" y="3456"/>
            <a:chExt cx="576" cy="480"/>
          </a:xfrm>
        </p:grpSpPr>
        <p:sp>
          <p:nvSpPr>
            <p:cNvPr id="35854" name="Line 33"/>
            <p:cNvSpPr>
              <a:spLocks noChangeShapeType="1"/>
            </p:cNvSpPr>
            <p:nvPr/>
          </p:nvSpPr>
          <p:spPr bwMode="auto">
            <a:xfrm flipV="1">
              <a:off x="4224" y="384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5" name="Line 34"/>
            <p:cNvSpPr>
              <a:spLocks noChangeShapeType="1"/>
            </p:cNvSpPr>
            <p:nvPr/>
          </p:nvSpPr>
          <p:spPr bwMode="auto">
            <a:xfrm flipV="1">
              <a:off x="4272" y="379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6" name="Line 35"/>
            <p:cNvSpPr>
              <a:spLocks noChangeShapeType="1"/>
            </p:cNvSpPr>
            <p:nvPr/>
          </p:nvSpPr>
          <p:spPr bwMode="auto">
            <a:xfrm flipV="1">
              <a:off x="4320" y="369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7" name="Line 36"/>
            <p:cNvSpPr>
              <a:spLocks noChangeShapeType="1"/>
            </p:cNvSpPr>
            <p:nvPr/>
          </p:nvSpPr>
          <p:spPr bwMode="auto">
            <a:xfrm flipV="1">
              <a:off x="4368" y="3744"/>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8" name="Line 37"/>
            <p:cNvSpPr>
              <a:spLocks noChangeShapeType="1"/>
            </p:cNvSpPr>
            <p:nvPr/>
          </p:nvSpPr>
          <p:spPr bwMode="auto">
            <a:xfrm flipV="1">
              <a:off x="4416" y="379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9" name="Line 38"/>
            <p:cNvSpPr>
              <a:spLocks noChangeShapeType="1"/>
            </p:cNvSpPr>
            <p:nvPr/>
          </p:nvSpPr>
          <p:spPr bwMode="auto">
            <a:xfrm flipV="1">
              <a:off x="4464" y="379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0" name="Line 39"/>
            <p:cNvSpPr>
              <a:spLocks noChangeShapeType="1"/>
            </p:cNvSpPr>
            <p:nvPr/>
          </p:nvSpPr>
          <p:spPr bwMode="auto">
            <a:xfrm flipV="1">
              <a:off x="4512" y="379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1" name="Line 40"/>
            <p:cNvSpPr>
              <a:spLocks noChangeShapeType="1"/>
            </p:cNvSpPr>
            <p:nvPr/>
          </p:nvSpPr>
          <p:spPr bwMode="auto">
            <a:xfrm flipV="1">
              <a:off x="4560" y="3744"/>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2" name="Line 41"/>
            <p:cNvSpPr>
              <a:spLocks noChangeShapeType="1"/>
            </p:cNvSpPr>
            <p:nvPr/>
          </p:nvSpPr>
          <p:spPr bwMode="auto">
            <a:xfrm flipV="1">
              <a:off x="4608" y="3744"/>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3" name="Line 42"/>
            <p:cNvSpPr>
              <a:spLocks noChangeShapeType="1"/>
            </p:cNvSpPr>
            <p:nvPr/>
          </p:nvSpPr>
          <p:spPr bwMode="auto">
            <a:xfrm flipV="1">
              <a:off x="4656" y="360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4" name="Line 43"/>
            <p:cNvSpPr>
              <a:spLocks noChangeShapeType="1"/>
            </p:cNvSpPr>
            <p:nvPr/>
          </p:nvSpPr>
          <p:spPr bwMode="auto">
            <a:xfrm flipV="1">
              <a:off x="4704" y="355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5" name="Line 44"/>
            <p:cNvSpPr>
              <a:spLocks noChangeShapeType="1"/>
            </p:cNvSpPr>
            <p:nvPr/>
          </p:nvSpPr>
          <p:spPr bwMode="auto">
            <a:xfrm flipV="1">
              <a:off x="4752" y="355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6" name="Line 45"/>
            <p:cNvSpPr>
              <a:spLocks noChangeShapeType="1"/>
            </p:cNvSpPr>
            <p:nvPr/>
          </p:nvSpPr>
          <p:spPr bwMode="auto">
            <a:xfrm flipV="1">
              <a:off x="4800" y="3456"/>
              <a:ext cx="0"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5852" name="Rectangle 46"/>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zh-CN" sz="1400">
                <a:latin typeface="Arial" panose="020B0604020202020204" pitchFamily="34" charset="0"/>
                <a:ea typeface="宋体" panose="02010600030101010101" pitchFamily="2" charset="-122"/>
              </a:rPr>
              <a:t>Source: W. Freeman</a:t>
            </a:r>
          </a:p>
        </p:txBody>
      </p:sp>
      <p:sp>
        <p:nvSpPr>
          <p:cNvPr id="43" name="灯片编号占位符 4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E6D30E8B-B24C-4BDC-8300-ACA628A9F36B}" type="slidenum">
              <a:rPr lang="en-US" altLang="zh-CN" sz="1400">
                <a:latin typeface="Times New Roman" panose="02020603050405020304" pitchFamily="18" charset="0"/>
              </a:rPr>
              <a:pPr/>
              <a:t>39</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4033562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zh-CN" dirty="0" smtClean="0">
                <a:ea typeface="宋体" panose="02010600030101010101" pitchFamily="2" charset="-122"/>
              </a:rPr>
              <a:t>Electromagnetic spectrum</a:t>
            </a:r>
          </a:p>
        </p:txBody>
      </p:sp>
      <p:sp>
        <p:nvSpPr>
          <p:cNvPr id="8195" name="Rectangle 3"/>
          <p:cNvSpPr>
            <a:spLocks noGrp="1" noChangeArrowheads="1"/>
          </p:cNvSpPr>
          <p:nvPr>
            <p:ph type="body" idx="1"/>
          </p:nvPr>
        </p:nvSpPr>
        <p:spPr/>
        <p:txBody>
          <a:bodyPr/>
          <a:lstStyle/>
          <a:p>
            <a:endParaRPr lang="zh-CN" altLang="zh-CN" dirty="0" smtClean="0">
              <a:ea typeface="宋体" panose="02010600030101010101" pitchFamily="2" charset="-122"/>
            </a:endParaRPr>
          </a:p>
        </p:txBody>
      </p:sp>
      <p:pic>
        <p:nvPicPr>
          <p:cNvPr id="81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914400"/>
            <a:ext cx="7496175"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9" descr="equilumin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124200"/>
            <a:ext cx="4876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954" name="Rectangle 10"/>
          <p:cNvSpPr>
            <a:spLocks noChangeArrowheads="1"/>
          </p:cNvSpPr>
          <p:nvPr/>
        </p:nvSpPr>
        <p:spPr bwMode="auto">
          <a:xfrm>
            <a:off x="457200" y="5867400"/>
            <a:ext cx="800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lnSpc>
                <a:spcPct val="90000"/>
              </a:lnSpc>
            </a:pPr>
            <a:r>
              <a:rPr lang="en-US" altLang="zh-CN" sz="2000" dirty="0">
                <a:ea typeface="宋体" panose="02010600030101010101" pitchFamily="2" charset="-122"/>
              </a:rPr>
              <a:t>Why do we see light at these wavelengths?</a:t>
            </a:r>
          </a:p>
          <a:p>
            <a:pPr>
              <a:lnSpc>
                <a:spcPct val="90000"/>
              </a:lnSpc>
            </a:pPr>
            <a:r>
              <a:rPr lang="en-US" altLang="zh-CN" sz="2000" dirty="0">
                <a:ea typeface="宋体" panose="02010600030101010101" pitchFamily="2" charset="-122"/>
              </a:rPr>
              <a:t>	Because that’s where the sun radiates electromagnetic energy</a:t>
            </a:r>
          </a:p>
        </p:txBody>
      </p:sp>
      <p:sp>
        <p:nvSpPr>
          <p:cNvPr id="8199" name="Rectangle 11"/>
          <p:cNvSpPr>
            <a:spLocks noChangeArrowheads="1"/>
          </p:cNvSpPr>
          <p:nvPr/>
        </p:nvSpPr>
        <p:spPr bwMode="auto">
          <a:xfrm>
            <a:off x="1981200" y="5334000"/>
            <a:ext cx="32496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400">
                <a:solidFill>
                  <a:schemeClr val="tx2"/>
                </a:solidFill>
                <a:ea typeface="宋体" panose="02010600030101010101" pitchFamily="2" charset="-122"/>
              </a:rPr>
              <a:t>Human Luminance Sensitivity Function</a:t>
            </a:r>
          </a:p>
        </p:txBody>
      </p:sp>
      <p:sp>
        <p:nvSpPr>
          <p:cNvPr id="8200" name="灯片编号占位符 7"/>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90FF4CAC-BB00-4F24-9A15-8D8FA461E6A3}" type="slidenum">
              <a:rPr lang="en-US" altLang="zh-CN" sz="1400">
                <a:latin typeface="Times New Roman" panose="02020603050405020304" pitchFamily="18" charset="0"/>
              </a:rPr>
              <a:pPr>
                <a:spcBef>
                  <a:spcPct val="0"/>
                </a:spcBef>
              </a:pPr>
              <a:t>4</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149226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5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76200"/>
            <a:ext cx="9144000" cy="1143000"/>
          </a:xfrm>
        </p:spPr>
        <p:txBody>
          <a:bodyPr/>
          <a:lstStyle/>
          <a:p>
            <a:pPr eaLnBrk="1" hangingPunct="1"/>
            <a:r>
              <a:rPr lang="en-US" altLang="zh-CN" sz="3200" smtClean="0">
                <a:solidFill>
                  <a:schemeClr val="tx1"/>
                </a:solidFill>
                <a:ea typeface="宋体" panose="02010600030101010101" pitchFamily="2" charset="-122"/>
              </a:rPr>
              <a:t>Using color matching functions to predict the primary match to a new spectral signal</a:t>
            </a:r>
          </a:p>
        </p:txBody>
      </p:sp>
      <p:graphicFrame>
        <p:nvGraphicFramePr>
          <p:cNvPr id="36867" name="Object 6"/>
          <p:cNvGraphicFramePr>
            <a:graphicFrameLocks noChangeAspect="1"/>
          </p:cNvGraphicFramePr>
          <p:nvPr/>
        </p:nvGraphicFramePr>
        <p:xfrm>
          <a:off x="422275" y="1876425"/>
          <a:ext cx="3311525" cy="1436688"/>
        </p:xfrm>
        <a:graphic>
          <a:graphicData uri="http://schemas.openxmlformats.org/presentationml/2006/ole">
            <mc:AlternateContent xmlns:mc="http://schemas.openxmlformats.org/markup-compatibility/2006">
              <mc:Choice xmlns:v="urn:schemas-microsoft-com:vml" Requires="v">
                <p:oleObj spid="_x0000_s266254" name="Equation" r:id="rId4" imgW="1638300" imgH="711200" progId="Equation.3">
                  <p:embed/>
                </p:oleObj>
              </mc:Choice>
              <mc:Fallback>
                <p:oleObj name="Equation" r:id="rId4" imgW="16383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275" y="1876425"/>
                        <a:ext cx="3311525" cy="1436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8" name="Text Box 7"/>
          <p:cNvSpPr txBox="1">
            <a:spLocks noChangeArrowheads="1"/>
          </p:cNvSpPr>
          <p:nvPr/>
        </p:nvSpPr>
        <p:spPr bwMode="auto">
          <a:xfrm>
            <a:off x="136525" y="1293813"/>
            <a:ext cx="8502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latin typeface="Arial" panose="020B0604020202020204" pitchFamily="34" charset="0"/>
                <a:ea typeface="宋体" panose="02010600030101010101" pitchFamily="2" charset="-122"/>
              </a:rPr>
              <a:t>Store the color matching functions in the rows of the matrix, </a:t>
            </a:r>
            <a:r>
              <a:rPr lang="en-US" altLang="zh-CN" sz="2400" i="1">
                <a:latin typeface="Arial" panose="020B0604020202020204" pitchFamily="34" charset="0"/>
                <a:ea typeface="宋体" panose="02010600030101010101" pitchFamily="2" charset="-122"/>
              </a:rPr>
              <a:t>C</a:t>
            </a:r>
          </a:p>
        </p:txBody>
      </p:sp>
      <p:graphicFrame>
        <p:nvGraphicFramePr>
          <p:cNvPr id="36869" name="Object 9"/>
          <p:cNvGraphicFramePr>
            <a:graphicFrameLocks noChangeAspect="1"/>
          </p:cNvGraphicFramePr>
          <p:nvPr/>
        </p:nvGraphicFramePr>
        <p:xfrm>
          <a:off x="457200" y="4852988"/>
          <a:ext cx="1524000" cy="1471612"/>
        </p:xfrm>
        <a:graphic>
          <a:graphicData uri="http://schemas.openxmlformats.org/presentationml/2006/ole">
            <mc:AlternateContent xmlns:mc="http://schemas.openxmlformats.org/markup-compatibility/2006">
              <mc:Choice xmlns:v="urn:schemas-microsoft-com:vml" Requires="v">
                <p:oleObj spid="_x0000_s266255" name="Equation" r:id="rId6" imgW="736600" imgH="711200" progId="Equation.3">
                  <p:embed/>
                </p:oleObj>
              </mc:Choice>
              <mc:Fallback>
                <p:oleObj name="Equation" r:id="rId6" imgW="7366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852988"/>
                        <a:ext cx="1524000" cy="147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0" name="Text Box 10"/>
          <p:cNvSpPr txBox="1">
            <a:spLocks noChangeArrowheads="1"/>
          </p:cNvSpPr>
          <p:nvPr/>
        </p:nvSpPr>
        <p:spPr bwMode="auto">
          <a:xfrm>
            <a:off x="212725" y="4297363"/>
            <a:ext cx="7708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latin typeface="Arial" panose="020B0604020202020204" pitchFamily="34" charset="0"/>
                <a:ea typeface="宋体" panose="02010600030101010101" pitchFamily="2" charset="-122"/>
              </a:rPr>
              <a:t>Let the new spectral signal be described by the vector </a:t>
            </a:r>
            <a:r>
              <a:rPr lang="en-US" altLang="zh-CN" sz="2400" i="1">
                <a:latin typeface="Arial" panose="020B0604020202020204" pitchFamily="34" charset="0"/>
                <a:ea typeface="宋体" panose="02010600030101010101" pitchFamily="2" charset="-122"/>
              </a:rPr>
              <a:t>t</a:t>
            </a:r>
            <a:r>
              <a:rPr lang="en-US" altLang="zh-CN" sz="2400">
                <a:latin typeface="Arial" panose="020B0604020202020204" pitchFamily="34" charset="0"/>
                <a:ea typeface="宋体" panose="02010600030101010101" pitchFamily="2" charset="-122"/>
              </a:rPr>
              <a:t>.</a:t>
            </a:r>
          </a:p>
        </p:txBody>
      </p:sp>
      <p:sp>
        <p:nvSpPr>
          <p:cNvPr id="36871" name="Text Box 11"/>
          <p:cNvSpPr txBox="1">
            <a:spLocks noChangeArrowheads="1"/>
          </p:cNvSpPr>
          <p:nvPr/>
        </p:nvSpPr>
        <p:spPr bwMode="auto">
          <a:xfrm>
            <a:off x="2362200" y="4983163"/>
            <a:ext cx="6400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zh-CN" sz="2400">
                <a:latin typeface="Arial" panose="020B0604020202020204" pitchFamily="34" charset="0"/>
                <a:ea typeface="宋体" panose="02010600030101010101" pitchFamily="2" charset="-122"/>
              </a:rPr>
              <a:t>Then the amounts of each primary needed to match t are:</a:t>
            </a:r>
          </a:p>
        </p:txBody>
      </p:sp>
      <p:graphicFrame>
        <p:nvGraphicFramePr>
          <p:cNvPr id="36872" name="Object 12"/>
          <p:cNvGraphicFramePr>
            <a:graphicFrameLocks noChangeAspect="1"/>
          </p:cNvGraphicFramePr>
          <p:nvPr/>
        </p:nvGraphicFramePr>
        <p:xfrm>
          <a:off x="4800600" y="5287963"/>
          <a:ext cx="1277938" cy="533400"/>
        </p:xfrm>
        <a:graphic>
          <a:graphicData uri="http://schemas.openxmlformats.org/presentationml/2006/ole">
            <mc:AlternateContent xmlns:mc="http://schemas.openxmlformats.org/markup-compatibility/2006">
              <mc:Choice xmlns:v="urn:schemas-microsoft-com:vml" Requires="v">
                <p:oleObj spid="_x0000_s266256" name="Equation" r:id="rId8" imgW="457200" imgH="190500" progId="Equation.3">
                  <p:embed/>
                </p:oleObj>
              </mc:Choice>
              <mc:Fallback>
                <p:oleObj name="Equation" r:id="rId8" imgW="457200" imgH="1905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5287963"/>
                        <a:ext cx="1277938"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6873"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1828800"/>
            <a:ext cx="30607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4" name="Rectangle 15"/>
          <p:cNvSpPr>
            <a:spLocks noChangeArrowheads="1"/>
          </p:cNvSpPr>
          <p:nvPr/>
        </p:nvSpPr>
        <p:spPr bwMode="auto">
          <a:xfrm>
            <a:off x="7324725" y="6553200"/>
            <a:ext cx="1819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zh-CN" sz="1400">
                <a:latin typeface="Arial" panose="020B0604020202020204" pitchFamily="34" charset="0"/>
                <a:ea typeface="宋体" panose="02010600030101010101" pitchFamily="2" charset="-122"/>
              </a:rPr>
              <a:t>Source: W. Freeman</a:t>
            </a:r>
          </a:p>
        </p:txBody>
      </p:sp>
      <p:sp>
        <p:nvSpPr>
          <p:cNvPr id="11" name="灯片编号占位符 10"/>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9FD9B491-8854-4F88-ADEB-A7E44900774A}" type="slidenum">
              <a:rPr lang="en-US" altLang="zh-CN" sz="1400">
                <a:latin typeface="Times New Roman" panose="02020603050405020304" pitchFamily="18" charset="0"/>
              </a:rPr>
              <a:pPr/>
              <a:t>40</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4060471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zh-CN" smtClean="0">
                <a:ea typeface="宋体" panose="02010600030101010101" pitchFamily="2" charset="-122"/>
              </a:rPr>
              <a:t>Linear color spaces: RGB</a:t>
            </a:r>
          </a:p>
        </p:txBody>
      </p:sp>
      <p:sp>
        <p:nvSpPr>
          <p:cNvPr id="37891" name="Rectangle 3"/>
          <p:cNvSpPr>
            <a:spLocks noGrp="1" noChangeArrowheads="1"/>
          </p:cNvSpPr>
          <p:nvPr>
            <p:ph type="body" idx="1"/>
          </p:nvPr>
        </p:nvSpPr>
        <p:spPr>
          <a:xfrm>
            <a:off x="457200" y="914400"/>
            <a:ext cx="8153400" cy="2209800"/>
          </a:xfrm>
        </p:spPr>
        <p:txBody>
          <a:bodyPr/>
          <a:lstStyle/>
          <a:p>
            <a:pPr>
              <a:lnSpc>
                <a:spcPct val="90000"/>
              </a:lnSpc>
              <a:buFontTx/>
              <a:buChar char="•"/>
            </a:pPr>
            <a:r>
              <a:rPr lang="en-US" altLang="zh-CN" smtClean="0">
                <a:ea typeface="宋体" panose="02010600030101010101" pitchFamily="2" charset="-122"/>
              </a:rPr>
              <a:t>Primaries are monochromatic lights (for monitors, they correspond to the three types of phosphors)</a:t>
            </a:r>
          </a:p>
          <a:p>
            <a:pPr>
              <a:lnSpc>
                <a:spcPct val="90000"/>
              </a:lnSpc>
              <a:buFontTx/>
              <a:buChar char="•"/>
            </a:pPr>
            <a:r>
              <a:rPr lang="en-US" altLang="zh-CN" i="1" smtClean="0">
                <a:ea typeface="宋体" panose="02010600030101010101" pitchFamily="2" charset="-122"/>
              </a:rPr>
              <a:t>Subtractive matching</a:t>
            </a:r>
            <a:r>
              <a:rPr lang="en-US" altLang="zh-CN" smtClean="0">
                <a:ea typeface="宋体" panose="02010600030101010101" pitchFamily="2" charset="-122"/>
              </a:rPr>
              <a:t> required for some wavelengths</a:t>
            </a:r>
          </a:p>
          <a:p>
            <a:pPr>
              <a:lnSpc>
                <a:spcPct val="90000"/>
              </a:lnSpc>
              <a:buFontTx/>
              <a:buChar char="•"/>
            </a:pPr>
            <a:endParaRPr lang="en-US" altLang="zh-CN" sz="2400" smtClean="0">
              <a:ea typeface="宋体" panose="02010600030101010101" pitchFamily="2" charset="-122"/>
            </a:endParaRPr>
          </a:p>
        </p:txBody>
      </p:sp>
      <p:pic>
        <p:nvPicPr>
          <p:cNvPr id="3789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486150"/>
            <a:ext cx="40386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3" name="Object 7"/>
          <p:cNvGraphicFramePr>
            <a:graphicFrameLocks noChangeAspect="1"/>
          </p:cNvGraphicFramePr>
          <p:nvPr/>
        </p:nvGraphicFramePr>
        <p:xfrm>
          <a:off x="990600" y="5468938"/>
          <a:ext cx="1828800" cy="1085850"/>
        </p:xfrm>
        <a:graphic>
          <a:graphicData uri="http://schemas.openxmlformats.org/presentationml/2006/ole">
            <mc:AlternateContent xmlns:mc="http://schemas.openxmlformats.org/markup-compatibility/2006">
              <mc:Choice xmlns:v="urn:schemas-microsoft-com:vml" Requires="v">
                <p:oleObj spid="_x0000_s267270" name="Image" r:id="rId5" imgW="3022222" imgH="1790476" progId="Photoshop.Image.10">
                  <p:embed/>
                </p:oleObj>
              </mc:Choice>
              <mc:Fallback>
                <p:oleObj name="Image" r:id="rId5" imgW="3022222" imgH="1790476" progId="Photoshop.Image.1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5468938"/>
                        <a:ext cx="1828800"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789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2825" y="3479800"/>
            <a:ext cx="1958975" cy="175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Text Box 9"/>
          <p:cNvSpPr txBox="1">
            <a:spLocks noChangeArrowheads="1"/>
          </p:cNvSpPr>
          <p:nvPr/>
        </p:nvSpPr>
        <p:spPr bwMode="auto">
          <a:xfrm>
            <a:off x="4648200" y="3160713"/>
            <a:ext cx="2647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rPr>
              <a:t>RGB matching functions</a:t>
            </a:r>
          </a:p>
        </p:txBody>
      </p:sp>
      <p:sp>
        <p:nvSpPr>
          <p:cNvPr id="37896" name="灯片编号占位符 7"/>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BE852FA7-23BB-46F4-B035-D30BF4576E16}" type="slidenum">
              <a:rPr lang="en-US" altLang="zh-CN" sz="1400">
                <a:latin typeface="Times New Roman" panose="02020603050405020304" pitchFamily="18" charset="0"/>
              </a:rPr>
              <a:pPr>
                <a:spcBef>
                  <a:spcPct val="0"/>
                </a:spcBef>
              </a:pPr>
              <a:t>41</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32859239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zh-CN" smtClean="0">
                <a:ea typeface="宋体" panose="02010600030101010101" pitchFamily="2" charset="-122"/>
              </a:rPr>
              <a:t>Linear color spaces: CIE XYZ</a:t>
            </a:r>
          </a:p>
        </p:txBody>
      </p:sp>
      <p:sp>
        <p:nvSpPr>
          <p:cNvPr id="38915" name="Rectangle 14"/>
          <p:cNvSpPr>
            <a:spLocks noGrp="1" noChangeArrowheads="1"/>
          </p:cNvSpPr>
          <p:nvPr>
            <p:ph type="body" idx="1"/>
          </p:nvPr>
        </p:nvSpPr>
        <p:spPr>
          <a:xfrm>
            <a:off x="685800" y="914400"/>
            <a:ext cx="7924800" cy="2743200"/>
          </a:xfrm>
        </p:spPr>
        <p:txBody>
          <a:bodyPr/>
          <a:lstStyle/>
          <a:p>
            <a:pPr>
              <a:lnSpc>
                <a:spcPct val="90000"/>
              </a:lnSpc>
              <a:buFontTx/>
              <a:buChar char="•"/>
            </a:pPr>
            <a:r>
              <a:rPr lang="en-US" altLang="zh-CN" smtClean="0">
                <a:ea typeface="宋体" panose="02010600030101010101" pitchFamily="2" charset="-122"/>
              </a:rPr>
              <a:t>Established in 1931 by the </a:t>
            </a:r>
            <a:r>
              <a:rPr lang="en-US" altLang="zh-CN" smtClean="0">
                <a:ea typeface="宋体" panose="02010600030101010101" pitchFamily="2" charset="-122"/>
                <a:hlinkClick r:id="rId4" tooltip="International Commission on Illumination"/>
              </a:rPr>
              <a:t>International Commission on Illumination </a:t>
            </a:r>
            <a:endParaRPr lang="en-US" altLang="zh-CN" smtClean="0">
              <a:ea typeface="宋体" panose="02010600030101010101" pitchFamily="2" charset="-122"/>
            </a:endParaRPr>
          </a:p>
          <a:p>
            <a:pPr>
              <a:lnSpc>
                <a:spcPct val="90000"/>
              </a:lnSpc>
              <a:buFontTx/>
              <a:buChar char="•"/>
            </a:pPr>
            <a:r>
              <a:rPr lang="en-US" altLang="zh-CN" smtClean="0">
                <a:ea typeface="宋体" panose="02010600030101010101" pitchFamily="2" charset="-122"/>
              </a:rPr>
              <a:t>Primaries are imaginary, but matching functions are everywhere positive</a:t>
            </a:r>
          </a:p>
          <a:p>
            <a:pPr>
              <a:lnSpc>
                <a:spcPct val="90000"/>
              </a:lnSpc>
              <a:buFontTx/>
              <a:buChar char="•"/>
            </a:pPr>
            <a:endParaRPr lang="en-US" altLang="zh-CN" smtClean="0">
              <a:ea typeface="宋体" panose="02010600030101010101" pitchFamily="2" charset="-122"/>
            </a:endParaRPr>
          </a:p>
        </p:txBody>
      </p:sp>
      <p:graphicFrame>
        <p:nvGraphicFramePr>
          <p:cNvPr id="38916" name="Object 8"/>
          <p:cNvGraphicFramePr>
            <a:graphicFrameLocks noChangeAspect="1"/>
          </p:cNvGraphicFramePr>
          <p:nvPr>
            <p:ph sz="quarter" idx="4294967295"/>
          </p:nvPr>
        </p:nvGraphicFramePr>
        <p:xfrm>
          <a:off x="4114800" y="3267075"/>
          <a:ext cx="3565525" cy="2676525"/>
        </p:xfrm>
        <a:graphic>
          <a:graphicData uri="http://schemas.openxmlformats.org/presentationml/2006/ole">
            <mc:AlternateContent xmlns:mc="http://schemas.openxmlformats.org/markup-compatibility/2006">
              <mc:Choice xmlns:v="urn:schemas-microsoft-com:vml" Requires="v">
                <p:oleObj spid="_x0000_s268298" name="Image" r:id="rId5" imgW="4076190" imgH="3060317" progId="Photoshop.Image.10">
                  <p:embed/>
                </p:oleObj>
              </mc:Choice>
              <mc:Fallback>
                <p:oleObj name="Image" r:id="rId5" imgW="4076190" imgH="3060317" progId="Photoshop.Image.10">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267075"/>
                        <a:ext cx="356552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7" name="Object 10"/>
          <p:cNvGraphicFramePr>
            <a:graphicFrameLocks noChangeAspect="1"/>
          </p:cNvGraphicFramePr>
          <p:nvPr>
            <p:ph sz="quarter" idx="4294967295"/>
          </p:nvPr>
        </p:nvGraphicFramePr>
        <p:xfrm>
          <a:off x="1143000" y="3124200"/>
          <a:ext cx="2441575" cy="2743200"/>
        </p:xfrm>
        <a:graphic>
          <a:graphicData uri="http://schemas.openxmlformats.org/presentationml/2006/ole">
            <mc:AlternateContent xmlns:mc="http://schemas.openxmlformats.org/markup-compatibility/2006">
              <mc:Choice xmlns:v="urn:schemas-microsoft-com:vml" Requires="v">
                <p:oleObj spid="_x0000_s268299" name="Image" r:id="rId7" imgW="4012698" imgH="4507937" progId="Photoshop.Image.10">
                  <p:embed/>
                </p:oleObj>
              </mc:Choice>
              <mc:Fallback>
                <p:oleObj name="Image" r:id="rId7" imgW="4012698" imgH="4507937" progId="Photoshop.Image.10">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3124200"/>
                        <a:ext cx="244157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8" name="Text Box 15"/>
          <p:cNvSpPr txBox="1">
            <a:spLocks noChangeArrowheads="1"/>
          </p:cNvSpPr>
          <p:nvPr/>
        </p:nvSpPr>
        <p:spPr bwMode="auto">
          <a:xfrm>
            <a:off x="4876800" y="2895600"/>
            <a:ext cx="208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r>
              <a:rPr lang="en-US" altLang="zh-CN" sz="1800">
                <a:ea typeface="宋体" panose="02010600030101010101" pitchFamily="2" charset="-122"/>
              </a:rPr>
              <a:t>Matching functions</a:t>
            </a:r>
          </a:p>
        </p:txBody>
      </p:sp>
      <p:sp>
        <p:nvSpPr>
          <p:cNvPr id="38919" name="灯片编号占位符 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823A8014-6D78-4C11-95E4-25E360B74240}" type="slidenum">
              <a:rPr lang="en-US" altLang="zh-CN" sz="1400">
                <a:latin typeface="Times New Roman" panose="02020603050405020304" pitchFamily="18" charset="0"/>
              </a:rPr>
              <a:pPr>
                <a:spcBef>
                  <a:spcPct val="0"/>
                </a:spcBef>
              </a:pPr>
              <a:t>42</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12026467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zh-CN" smtClean="0">
                <a:ea typeface="宋体" panose="02010600030101010101" pitchFamily="2" charset="-122"/>
              </a:rPr>
              <a:t>Nonlinear color spaces: HSV</a:t>
            </a:r>
          </a:p>
        </p:txBody>
      </p:sp>
      <p:sp>
        <p:nvSpPr>
          <p:cNvPr id="39939" name="Rectangle 3"/>
          <p:cNvSpPr>
            <a:spLocks noGrp="1" noChangeArrowheads="1"/>
          </p:cNvSpPr>
          <p:nvPr>
            <p:ph type="body" idx="1"/>
          </p:nvPr>
        </p:nvSpPr>
        <p:spPr>
          <a:xfrm>
            <a:off x="685800" y="4800600"/>
            <a:ext cx="7772400" cy="1905000"/>
          </a:xfrm>
        </p:spPr>
        <p:txBody>
          <a:bodyPr/>
          <a:lstStyle/>
          <a:p>
            <a:pPr>
              <a:buFontTx/>
              <a:buChar char="•"/>
            </a:pPr>
            <a:r>
              <a:rPr lang="en-US" altLang="zh-CN" smtClean="0">
                <a:ea typeface="宋体" panose="02010600030101010101" pitchFamily="2" charset="-122"/>
              </a:rPr>
              <a:t>Perceptually meaningful dimensions: </a:t>
            </a:r>
            <a:br>
              <a:rPr lang="en-US" altLang="zh-CN" smtClean="0">
                <a:ea typeface="宋体" panose="02010600030101010101" pitchFamily="2" charset="-122"/>
              </a:rPr>
            </a:br>
            <a:r>
              <a:rPr lang="en-US" altLang="zh-CN" smtClean="0">
                <a:ea typeface="宋体" panose="02010600030101010101" pitchFamily="2" charset="-122"/>
              </a:rPr>
              <a:t>Hue, Saturation, Value (Intensity)</a:t>
            </a:r>
          </a:p>
          <a:p>
            <a:pPr>
              <a:buFontTx/>
              <a:buChar char="•"/>
            </a:pPr>
            <a:r>
              <a:rPr lang="en-US" altLang="zh-CN" smtClean="0">
                <a:ea typeface="宋体" panose="02010600030101010101" pitchFamily="2" charset="-122"/>
              </a:rPr>
              <a:t>RGB cube on its vertex</a:t>
            </a:r>
          </a:p>
        </p:txBody>
      </p:sp>
      <p:pic>
        <p:nvPicPr>
          <p:cNvPr id="399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66800"/>
            <a:ext cx="22415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635125"/>
            <a:ext cx="2768600"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514475"/>
            <a:ext cx="31242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灯片编号占位符 6"/>
          <p:cNvSpPr>
            <a:spLocks noGrp="1"/>
          </p:cNvSpPr>
          <p:nvPr>
            <p:ph type="sldNum" sz="quarter" idx="4294967295"/>
          </p:nvPr>
        </p:nvSpPr>
        <p:spPr>
          <a:xfrm>
            <a:off x="65532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8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defRPr>
            </a:lvl9pPr>
          </a:lstStyle>
          <a:p>
            <a:pPr>
              <a:spcBef>
                <a:spcPct val="0"/>
              </a:spcBef>
            </a:pPr>
            <a:fld id="{2472307B-0C6D-4318-AD60-BB7F6D70AA77}" type="slidenum">
              <a:rPr lang="en-US" altLang="zh-CN" sz="1400">
                <a:latin typeface="Times New Roman" panose="02020603050405020304" pitchFamily="18" charset="0"/>
              </a:rPr>
              <a:pPr>
                <a:spcBef>
                  <a:spcPct val="0"/>
                </a:spcBef>
              </a:pPr>
              <a:t>43</a:t>
            </a:fld>
            <a:endParaRPr lang="en-US" altLang="zh-CN" sz="1400">
              <a:latin typeface="Times New Roman" panose="02020603050405020304" pitchFamily="18" charset="0"/>
            </a:endParaRPr>
          </a:p>
        </p:txBody>
      </p:sp>
    </p:spTree>
    <p:extLst>
      <p:ext uri="{BB962C8B-B14F-4D97-AF65-F5344CB8AC3E}">
        <p14:creationId xmlns:p14="http://schemas.microsoft.com/office/powerpoint/2010/main" val="29931529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a:xfrm>
            <a:off x="611560" y="404664"/>
            <a:ext cx="7772400" cy="1143000"/>
          </a:xfrm>
        </p:spPr>
        <p:txBody>
          <a:bodyPr/>
          <a:lstStyle/>
          <a:p>
            <a:r>
              <a:rPr lang="en-US" altLang="zh-CN" b="1" dirty="0">
                <a:solidFill>
                  <a:srgbClr val="00B0F0"/>
                </a:solidFill>
              </a:rPr>
              <a:t>Color Image Processing</a:t>
            </a:r>
          </a:p>
        </p:txBody>
      </p:sp>
      <p:sp>
        <p:nvSpPr>
          <p:cNvPr id="478211" name="Rectangle 3"/>
          <p:cNvSpPr>
            <a:spLocks noGrp="1" noChangeArrowheads="1"/>
          </p:cNvSpPr>
          <p:nvPr>
            <p:ph idx="1"/>
          </p:nvPr>
        </p:nvSpPr>
        <p:spPr>
          <a:xfrm>
            <a:off x="533400" y="1600200"/>
            <a:ext cx="8001000" cy="4724400"/>
          </a:xfrm>
        </p:spPr>
        <p:txBody>
          <a:bodyPr/>
          <a:lstStyle/>
          <a:p>
            <a:r>
              <a:rPr lang="en-US" altLang="zh-CN" dirty="0">
                <a:solidFill>
                  <a:srgbClr val="00B050"/>
                </a:solidFill>
              </a:rPr>
              <a:t>Color Image Processing</a:t>
            </a:r>
          </a:p>
          <a:p>
            <a:pPr lvl="1"/>
            <a:r>
              <a:rPr lang="en-US" altLang="zh-CN" dirty="0">
                <a:solidFill>
                  <a:srgbClr val="00B050"/>
                </a:solidFill>
              </a:rPr>
              <a:t>Color </a:t>
            </a:r>
            <a:r>
              <a:rPr lang="en-US" altLang="zh-CN" dirty="0" smtClean="0">
                <a:solidFill>
                  <a:srgbClr val="00B050"/>
                </a:solidFill>
              </a:rPr>
              <a:t>Vision</a:t>
            </a:r>
            <a:r>
              <a:rPr lang="zh-CN" altLang="en-US" dirty="0" smtClean="0">
                <a:solidFill>
                  <a:srgbClr val="00B050"/>
                </a:solidFill>
              </a:rPr>
              <a:t>：</a:t>
            </a:r>
            <a:endParaRPr lang="en-US" altLang="zh-CN" dirty="0">
              <a:solidFill>
                <a:srgbClr val="00B050"/>
              </a:solidFill>
            </a:endParaRPr>
          </a:p>
          <a:p>
            <a:pPr lvl="2"/>
            <a:r>
              <a:rPr lang="en-US" altLang="zh-CN" dirty="0"/>
              <a:t>human eye; photoreceptor cells; </a:t>
            </a:r>
          </a:p>
          <a:p>
            <a:pPr lvl="2"/>
            <a:r>
              <a:rPr lang="en-US" altLang="zh-CN" dirty="0"/>
              <a:t>primary colors: R, G, B</a:t>
            </a:r>
          </a:p>
          <a:p>
            <a:pPr lvl="1"/>
            <a:r>
              <a:rPr lang="en-US" altLang="zh-CN" dirty="0">
                <a:solidFill>
                  <a:srgbClr val="00B050"/>
                </a:solidFill>
              </a:rPr>
              <a:t>Tricolor image:</a:t>
            </a:r>
          </a:p>
          <a:p>
            <a:pPr lvl="2"/>
            <a:r>
              <a:rPr lang="en-US" altLang="zh-CN" dirty="0"/>
              <a:t>Tricolor system: e.g. color photography, color TV</a:t>
            </a:r>
          </a:p>
          <a:p>
            <a:pPr lvl="2"/>
            <a:r>
              <a:rPr lang="en-US" altLang="zh-CN" dirty="0"/>
              <a:t>Tricolor digital image is usually more convenient to treat as an ordinary image having three gray levels at each pixel.</a:t>
            </a:r>
          </a:p>
          <a:p>
            <a:pPr lvl="2"/>
            <a:r>
              <a:rPr lang="en-US" altLang="zh-CN" dirty="0"/>
              <a:t>An overlay of three monochrome digital images.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xfrm>
            <a:off x="683568" y="260648"/>
            <a:ext cx="7772400" cy="533400"/>
          </a:xfrm>
          <a:noFill/>
          <a:ln/>
        </p:spPr>
        <p:txBody>
          <a:bodyPr lIns="90487" tIns="44450" rIns="90487" bIns="44450" anchor="b">
            <a:normAutofit/>
          </a:bodyPr>
          <a:lstStyle/>
          <a:p>
            <a:r>
              <a:rPr lang="en-US" altLang="zh-CN" b="1" dirty="0">
                <a:solidFill>
                  <a:srgbClr val="00B0F0"/>
                </a:solidFill>
              </a:rPr>
              <a:t>Color Image Processing</a:t>
            </a:r>
          </a:p>
        </p:txBody>
      </p:sp>
      <p:sp>
        <p:nvSpPr>
          <p:cNvPr id="480259" name="Rectangle 3"/>
          <p:cNvSpPr>
            <a:spLocks noGrp="1" noChangeArrowheads="1"/>
          </p:cNvSpPr>
          <p:nvPr>
            <p:ph idx="1"/>
          </p:nvPr>
        </p:nvSpPr>
        <p:spPr>
          <a:xfrm>
            <a:off x="304800" y="1143000"/>
            <a:ext cx="5867400" cy="5486400"/>
          </a:xfrm>
        </p:spPr>
        <p:txBody>
          <a:bodyPr>
            <a:normAutofit lnSpcReduction="10000"/>
          </a:bodyPr>
          <a:lstStyle/>
          <a:p>
            <a:pPr>
              <a:lnSpc>
                <a:spcPct val="90000"/>
              </a:lnSpc>
              <a:spcBef>
                <a:spcPct val="50000"/>
              </a:spcBef>
            </a:pPr>
            <a:r>
              <a:rPr lang="en-US" altLang="zh-CN" dirty="0">
                <a:solidFill>
                  <a:srgbClr val="00B050"/>
                </a:solidFill>
              </a:rPr>
              <a:t>Color Specification</a:t>
            </a:r>
          </a:p>
          <a:p>
            <a:pPr lvl="1">
              <a:lnSpc>
                <a:spcPct val="90000"/>
              </a:lnSpc>
              <a:spcBef>
                <a:spcPct val="50000"/>
              </a:spcBef>
            </a:pPr>
            <a:r>
              <a:rPr lang="en-US" altLang="zh-CN" dirty="0">
                <a:solidFill>
                  <a:srgbClr val="00B050"/>
                </a:solidFill>
              </a:rPr>
              <a:t>RGB Format:</a:t>
            </a:r>
          </a:p>
          <a:p>
            <a:pPr lvl="2">
              <a:lnSpc>
                <a:spcPct val="90000"/>
              </a:lnSpc>
              <a:spcBef>
                <a:spcPct val="50000"/>
              </a:spcBef>
            </a:pPr>
            <a:r>
              <a:rPr lang="en-US" altLang="zh-CN" dirty="0"/>
              <a:t>color cube: scaled between 0,1; Three of corners correspond to the primary colors. The reminding three corners represent the secondary colors: yellow, cyan and magenta(purple).</a:t>
            </a:r>
          </a:p>
          <a:p>
            <a:pPr lvl="1">
              <a:lnSpc>
                <a:spcPct val="90000"/>
              </a:lnSpc>
              <a:spcBef>
                <a:spcPct val="50000"/>
              </a:spcBef>
            </a:pPr>
            <a:r>
              <a:rPr lang="en-US" altLang="zh-CN" dirty="0">
                <a:solidFill>
                  <a:srgbClr val="00B050"/>
                </a:solidFill>
              </a:rPr>
              <a:t>HIS Format:</a:t>
            </a:r>
          </a:p>
          <a:p>
            <a:pPr lvl="2">
              <a:lnSpc>
                <a:spcPct val="90000"/>
              </a:lnSpc>
              <a:spcBef>
                <a:spcPct val="50000"/>
              </a:spcBef>
            </a:pPr>
            <a:r>
              <a:rPr lang="en-US" altLang="zh-CN" dirty="0"/>
              <a:t>Intensity (I): overall brightness</a:t>
            </a:r>
          </a:p>
          <a:p>
            <a:pPr lvl="2">
              <a:lnSpc>
                <a:spcPct val="90000"/>
              </a:lnSpc>
              <a:spcBef>
                <a:spcPct val="50000"/>
              </a:spcBef>
            </a:pPr>
            <a:r>
              <a:rPr lang="en-US" altLang="zh-CN" dirty="0"/>
              <a:t>Hue (H,</a:t>
            </a:r>
            <a:r>
              <a:rPr lang="zh-CN" altLang="en-US" dirty="0"/>
              <a:t>色度): </a:t>
            </a:r>
            <a:r>
              <a:rPr lang="en-US" altLang="zh-CN" dirty="0"/>
              <a:t>expressed as an angle</a:t>
            </a:r>
          </a:p>
          <a:p>
            <a:pPr lvl="2">
              <a:lnSpc>
                <a:spcPct val="90000"/>
              </a:lnSpc>
            </a:pPr>
            <a:r>
              <a:rPr lang="en-US" altLang="zh-CN" dirty="0"/>
              <a:t>Saturation(S，</a:t>
            </a:r>
            <a:r>
              <a:rPr lang="zh-CN" altLang="en-US" dirty="0"/>
              <a:t>饱和度):</a:t>
            </a:r>
            <a:endParaRPr lang="en-US" altLang="zh-CN" dirty="0"/>
          </a:p>
        </p:txBody>
      </p:sp>
      <p:sp>
        <p:nvSpPr>
          <p:cNvPr id="480260" name="Rectangle 4"/>
          <p:cNvSpPr>
            <a:spLocks noChangeArrowheads="1"/>
          </p:cNvSpPr>
          <p:nvPr/>
        </p:nvSpPr>
        <p:spPr bwMode="auto">
          <a:xfrm>
            <a:off x="533400" y="1600200"/>
            <a:ext cx="5562600" cy="4419600"/>
          </a:xfrm>
          <a:prstGeom prst="rect">
            <a:avLst/>
          </a:prstGeom>
          <a:noFill/>
          <a:ln w="9525">
            <a:noFill/>
            <a:miter lim="800000"/>
            <a:headEnd/>
            <a:tailEnd/>
          </a:ln>
          <a:effectLst/>
        </p:spPr>
        <p:txBody>
          <a:bodyPr/>
          <a:lstStyle/>
          <a:p>
            <a:pPr marL="342900" indent="-342900">
              <a:lnSpc>
                <a:spcPct val="90000"/>
              </a:lnSpc>
              <a:spcBef>
                <a:spcPct val="20000"/>
              </a:spcBef>
              <a:buFontTx/>
              <a:buChar char="•"/>
            </a:pPr>
            <a:endParaRPr lang="en-US" altLang="zh-CN" sz="2800"/>
          </a:p>
        </p:txBody>
      </p:sp>
      <p:pic>
        <p:nvPicPr>
          <p:cNvPr id="480261" name="Picture 5"/>
          <p:cNvPicPr>
            <a:picLocks noChangeAspect="1" noChangeArrowheads="1"/>
          </p:cNvPicPr>
          <p:nvPr/>
        </p:nvPicPr>
        <p:blipFill>
          <a:blip r:embed="rId3" cstate="print"/>
          <a:srcRect/>
          <a:stretch>
            <a:fillRect/>
          </a:stretch>
        </p:blipFill>
        <p:spPr bwMode="auto">
          <a:xfrm>
            <a:off x="6019800" y="1828800"/>
            <a:ext cx="2971800" cy="1893888"/>
          </a:xfrm>
          <a:prstGeom prst="rect">
            <a:avLst/>
          </a:prstGeom>
          <a:noFill/>
          <a:ln w="9525">
            <a:noFill/>
            <a:miter lim="800000"/>
            <a:headEnd/>
            <a:tailEnd/>
          </a:ln>
          <a:effectLst/>
        </p:spPr>
      </p:pic>
      <p:pic>
        <p:nvPicPr>
          <p:cNvPr id="480262" name="Picture 6"/>
          <p:cNvPicPr>
            <a:picLocks noChangeAspect="1" noChangeArrowheads="1"/>
          </p:cNvPicPr>
          <p:nvPr/>
        </p:nvPicPr>
        <p:blipFill>
          <a:blip r:embed="rId4" cstate="print"/>
          <a:srcRect/>
          <a:stretch>
            <a:fillRect/>
          </a:stretch>
        </p:blipFill>
        <p:spPr bwMode="auto">
          <a:xfrm>
            <a:off x="6248400" y="3886200"/>
            <a:ext cx="2667000" cy="2203450"/>
          </a:xfrm>
          <a:prstGeom prst="rect">
            <a:avLst/>
          </a:prstGeom>
          <a:noFill/>
          <a:ln w="9525">
            <a:noFill/>
            <a:miter lim="800000"/>
            <a:headEnd/>
            <a:tailEnd/>
          </a:ln>
          <a:effectLst/>
        </p:spPr>
      </p:pic>
      <p:sp>
        <p:nvSpPr>
          <p:cNvPr id="480263" name="Line 7"/>
          <p:cNvSpPr>
            <a:spLocks noChangeShapeType="1"/>
          </p:cNvSpPr>
          <p:nvPr/>
        </p:nvSpPr>
        <p:spPr bwMode="auto">
          <a:xfrm flipV="1">
            <a:off x="7848600" y="5486400"/>
            <a:ext cx="0" cy="762000"/>
          </a:xfrm>
          <a:prstGeom prst="line">
            <a:avLst/>
          </a:prstGeom>
          <a:noFill/>
          <a:ln w="9525">
            <a:solidFill>
              <a:srgbClr val="FF00FF"/>
            </a:solidFill>
            <a:round/>
            <a:headEnd/>
            <a:tailEnd type="triangle" w="med" len="med"/>
          </a:ln>
          <a:effectLst/>
        </p:spPr>
        <p:txBody>
          <a:bodyPr/>
          <a:lstStyle/>
          <a:p>
            <a:endParaRPr lang="zh-CN" altLang="en-US"/>
          </a:p>
        </p:txBody>
      </p:sp>
      <p:sp>
        <p:nvSpPr>
          <p:cNvPr id="480264" name="Text Box 8"/>
          <p:cNvSpPr txBox="1">
            <a:spLocks noChangeArrowheads="1"/>
          </p:cNvSpPr>
          <p:nvPr/>
        </p:nvSpPr>
        <p:spPr bwMode="auto">
          <a:xfrm>
            <a:off x="6019800" y="6172200"/>
            <a:ext cx="3124200" cy="366713"/>
          </a:xfrm>
          <a:prstGeom prst="rect">
            <a:avLst/>
          </a:prstGeom>
          <a:noFill/>
          <a:ln w="9525">
            <a:noFill/>
            <a:miter lim="800000"/>
            <a:headEnd/>
            <a:tailEnd/>
          </a:ln>
          <a:effectLst/>
        </p:spPr>
        <p:txBody>
          <a:bodyPr>
            <a:spAutoFit/>
          </a:bodyPr>
          <a:lstStyle/>
          <a:p>
            <a:r>
              <a:rPr lang="en-US" altLang="zh-CN" sz="1800" b="1"/>
              <a:t>Nonspectral (purple) colors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noFill/>
        </p:spPr>
        <p:txBody>
          <a:bodyPr lIns="90487" tIns="44450" rIns="90487" bIns="44450"/>
          <a:lstStyle/>
          <a:p>
            <a:pPr eaLnBrk="1" hangingPunct="1"/>
            <a:r>
              <a:rPr lang="en-US" altLang="zh-CN" dirty="0" smtClean="0">
                <a:solidFill>
                  <a:srgbClr val="00B0F0"/>
                </a:solidFill>
                <a:ea typeface="宋体" pitchFamily="2" charset="-122"/>
              </a:rPr>
              <a:t>HSV </a:t>
            </a:r>
            <a:r>
              <a:rPr lang="en-US" altLang="zh-CN" dirty="0" err="1" smtClean="0">
                <a:solidFill>
                  <a:srgbClr val="00B0F0"/>
                </a:solidFill>
                <a:ea typeface="宋体" pitchFamily="2" charset="-122"/>
              </a:rPr>
              <a:t>hexcone</a:t>
            </a:r>
            <a:endParaRPr lang="en-US" altLang="zh-CN" sz="3200" dirty="0" smtClean="0">
              <a:solidFill>
                <a:srgbClr val="00B0F0"/>
              </a:solidFill>
              <a:ea typeface="宋体" pitchFamily="2" charset="-122"/>
            </a:endParaRPr>
          </a:p>
        </p:txBody>
      </p:sp>
      <p:sp>
        <p:nvSpPr>
          <p:cNvPr id="6" name="灯片编号占位符 2"/>
          <p:cNvSpPr>
            <a:spLocks noGrp="1"/>
          </p:cNvSpPr>
          <p:nvPr>
            <p:ph type="sldNum" sz="quarter" idx="4294967295"/>
          </p:nvPr>
        </p:nvSpPr>
        <p:spPr>
          <a:xfrm>
            <a:off x="0" y="6488113"/>
            <a:ext cx="492125" cy="369887"/>
          </a:xfrm>
          <a:prstGeom prst="rect">
            <a:avLst/>
          </a:prstGeom>
        </p:spPr>
        <p:txBody>
          <a:bodyPr/>
          <a:lstStyle/>
          <a:p>
            <a:pPr>
              <a:defRPr/>
            </a:pPr>
            <a:fld id="{4C742E38-495B-4C70-9C05-E0BCED4E0A16}" type="slidenum">
              <a:rPr lang="en-US" altLang="zh-CN"/>
              <a:pPr>
                <a:defRPr/>
              </a:pPr>
              <a:t>46</a:t>
            </a:fld>
            <a:endParaRPr lang="en-US" altLang="zh-CN"/>
          </a:p>
        </p:txBody>
      </p:sp>
      <p:pic>
        <p:nvPicPr>
          <p:cNvPr id="63492" name="Picture 4"/>
          <p:cNvPicPr>
            <a:picLocks noChangeAspect="1" noChangeArrowheads="1"/>
          </p:cNvPicPr>
          <p:nvPr/>
        </p:nvPicPr>
        <p:blipFill>
          <a:blip r:embed="rId3" cstate="print"/>
          <a:srcRect/>
          <a:stretch>
            <a:fillRect/>
          </a:stretch>
        </p:blipFill>
        <p:spPr bwMode="auto">
          <a:xfrm>
            <a:off x="334963" y="1865313"/>
            <a:ext cx="3462337" cy="3619500"/>
          </a:xfrm>
          <a:prstGeom prst="rect">
            <a:avLst/>
          </a:prstGeom>
          <a:noFill/>
          <a:ln w="9525">
            <a:noFill/>
            <a:miter lim="800000"/>
            <a:headEnd/>
            <a:tailEnd/>
          </a:ln>
        </p:spPr>
      </p:pic>
      <p:pic>
        <p:nvPicPr>
          <p:cNvPr id="63493" name="Picture 6" descr="hsv"/>
          <p:cNvPicPr>
            <a:picLocks noChangeAspect="1" noChangeArrowheads="1"/>
          </p:cNvPicPr>
          <p:nvPr/>
        </p:nvPicPr>
        <p:blipFill>
          <a:blip r:embed="rId4" cstate="print">
            <a:lum bright="-1000" contrast="25000"/>
          </a:blip>
          <a:srcRect/>
          <a:stretch>
            <a:fillRect/>
          </a:stretch>
        </p:blipFill>
        <p:spPr bwMode="auto">
          <a:xfrm>
            <a:off x="6084168" y="1936750"/>
            <a:ext cx="2914650" cy="3771900"/>
          </a:xfrm>
          <a:prstGeom prst="rect">
            <a:avLst/>
          </a:prstGeom>
          <a:noFill/>
          <a:ln w="9525">
            <a:noFill/>
            <a:miter lim="800000"/>
            <a:headEnd/>
            <a:tailEnd/>
          </a:ln>
        </p:spPr>
      </p:pic>
      <p:pic>
        <p:nvPicPr>
          <p:cNvPr id="63494" name="Picture 3"/>
          <p:cNvPicPr>
            <a:picLocks noChangeAspect="1" noChangeArrowheads="1"/>
          </p:cNvPicPr>
          <p:nvPr/>
        </p:nvPicPr>
        <p:blipFill>
          <a:blip r:embed="rId5" cstate="print">
            <a:clrChange>
              <a:clrFrom>
                <a:srgbClr val="FEFEFE"/>
              </a:clrFrom>
              <a:clrTo>
                <a:srgbClr val="FEFEFE">
                  <a:alpha val="0"/>
                </a:srgbClr>
              </a:clrTo>
            </a:clrChange>
            <a:lum bright="17000" contrast="-87000"/>
          </a:blip>
          <a:srcRect/>
          <a:stretch>
            <a:fillRect/>
          </a:stretch>
        </p:blipFill>
        <p:spPr bwMode="auto">
          <a:xfrm>
            <a:off x="3457575" y="2041525"/>
            <a:ext cx="3683000" cy="3517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bwMode="auto">
          <a:xfrm>
            <a:off x="1115616" y="3789040"/>
            <a:ext cx="4824536" cy="2736304"/>
          </a:xfrm>
          <a:prstGeom prst="roundRect">
            <a:avLst/>
          </a:prstGeom>
          <a:solidFill>
            <a:srgbClr val="002060"/>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
        <p:nvSpPr>
          <p:cNvPr id="481282" name="Rectangle 2"/>
          <p:cNvSpPr>
            <a:spLocks noGrp="1" noChangeArrowheads="1"/>
          </p:cNvSpPr>
          <p:nvPr>
            <p:ph type="title"/>
          </p:nvPr>
        </p:nvSpPr>
        <p:spPr>
          <a:xfrm>
            <a:off x="251520" y="0"/>
            <a:ext cx="8077200" cy="877887"/>
          </a:xfrm>
          <a:noFill/>
          <a:ln/>
        </p:spPr>
        <p:txBody>
          <a:bodyPr lIns="90487" tIns="44450" rIns="90487" bIns="44450" anchor="b"/>
          <a:lstStyle/>
          <a:p>
            <a:r>
              <a:rPr lang="en-US" altLang="zh-CN" b="1" dirty="0">
                <a:solidFill>
                  <a:srgbClr val="00B0F0"/>
                </a:solidFill>
              </a:rPr>
              <a:t>Color Image Processing</a:t>
            </a:r>
          </a:p>
        </p:txBody>
      </p:sp>
      <p:sp>
        <p:nvSpPr>
          <p:cNvPr id="481283" name="Rectangle 3"/>
          <p:cNvSpPr>
            <a:spLocks noChangeArrowheads="1"/>
          </p:cNvSpPr>
          <p:nvPr/>
        </p:nvSpPr>
        <p:spPr bwMode="auto">
          <a:xfrm>
            <a:off x="0" y="1371600"/>
            <a:ext cx="9144000" cy="822325"/>
          </a:xfrm>
          <a:prstGeom prst="rect">
            <a:avLst/>
          </a:prstGeom>
          <a:noFill/>
          <a:ln w="12700">
            <a:noFill/>
            <a:miter lim="800000"/>
            <a:headEnd/>
            <a:tailEnd/>
          </a:ln>
          <a:effectLst/>
        </p:spPr>
        <p:txBody>
          <a:bodyPr>
            <a:spAutoFit/>
          </a:bodyPr>
          <a:lstStyle/>
          <a:p>
            <a:pPr eaLnBrk="0" hangingPunct="0">
              <a:spcBef>
                <a:spcPct val="0"/>
              </a:spcBef>
            </a:pPr>
            <a:endParaRPr kumimoji="0" lang="zh-CN" altLang="en-US">
              <a:latin typeface="Times" pitchFamily="18" charset="0"/>
            </a:endParaRPr>
          </a:p>
          <a:p>
            <a:pPr lvl="1" eaLnBrk="0" hangingPunct="0">
              <a:spcBef>
                <a:spcPct val="0"/>
              </a:spcBef>
            </a:pPr>
            <a:endParaRPr kumimoji="0" lang="zh-CN" altLang="en-US">
              <a:latin typeface="Times" pitchFamily="18" charset="0"/>
            </a:endParaRPr>
          </a:p>
        </p:txBody>
      </p:sp>
      <p:sp>
        <p:nvSpPr>
          <p:cNvPr id="481284" name="Rectangle 4"/>
          <p:cNvSpPr>
            <a:spLocks noChangeArrowheads="1"/>
          </p:cNvSpPr>
          <p:nvPr/>
        </p:nvSpPr>
        <p:spPr bwMode="auto">
          <a:xfrm>
            <a:off x="0" y="3794125"/>
            <a:ext cx="9144000" cy="822325"/>
          </a:xfrm>
          <a:prstGeom prst="rect">
            <a:avLst/>
          </a:prstGeom>
          <a:noFill/>
          <a:ln w="12700">
            <a:noFill/>
            <a:miter lim="800000"/>
            <a:headEnd/>
            <a:tailEnd/>
          </a:ln>
          <a:effectLst/>
        </p:spPr>
        <p:txBody>
          <a:bodyPr>
            <a:spAutoFit/>
          </a:bodyPr>
          <a:lstStyle/>
          <a:p>
            <a:pPr eaLnBrk="0" hangingPunct="0">
              <a:spcBef>
                <a:spcPct val="0"/>
              </a:spcBef>
            </a:pPr>
            <a:endParaRPr kumimoji="0" lang="zh-CN" altLang="en-US">
              <a:latin typeface="Times" pitchFamily="18" charset="0"/>
            </a:endParaRPr>
          </a:p>
          <a:p>
            <a:pPr eaLnBrk="0" hangingPunct="0">
              <a:spcBef>
                <a:spcPct val="0"/>
              </a:spcBef>
            </a:pPr>
            <a:endParaRPr kumimoji="0" lang="zh-CN" altLang="en-US">
              <a:latin typeface="Times" pitchFamily="18" charset="0"/>
            </a:endParaRPr>
          </a:p>
        </p:txBody>
      </p:sp>
      <p:sp>
        <p:nvSpPr>
          <p:cNvPr id="481285" name="Rectangle 5"/>
          <p:cNvSpPr>
            <a:spLocks noChangeArrowheads="1"/>
          </p:cNvSpPr>
          <p:nvPr/>
        </p:nvSpPr>
        <p:spPr bwMode="auto">
          <a:xfrm>
            <a:off x="0" y="1371600"/>
            <a:ext cx="9144000" cy="822325"/>
          </a:xfrm>
          <a:prstGeom prst="rect">
            <a:avLst/>
          </a:prstGeom>
          <a:noFill/>
          <a:ln w="12700">
            <a:noFill/>
            <a:miter lim="800000"/>
            <a:headEnd/>
            <a:tailEnd/>
          </a:ln>
          <a:effectLst/>
        </p:spPr>
        <p:txBody>
          <a:bodyPr>
            <a:spAutoFit/>
          </a:bodyPr>
          <a:lstStyle/>
          <a:p>
            <a:pPr eaLnBrk="0" hangingPunct="0">
              <a:spcBef>
                <a:spcPct val="0"/>
              </a:spcBef>
            </a:pPr>
            <a:endParaRPr kumimoji="0" lang="zh-CN" altLang="en-US">
              <a:latin typeface="Times" pitchFamily="18" charset="0"/>
            </a:endParaRPr>
          </a:p>
          <a:p>
            <a:pPr lvl="1" eaLnBrk="0" hangingPunct="0">
              <a:spcBef>
                <a:spcPct val="0"/>
              </a:spcBef>
            </a:pPr>
            <a:endParaRPr kumimoji="0" lang="zh-CN" altLang="en-US">
              <a:latin typeface="Times" pitchFamily="18" charset="0"/>
            </a:endParaRPr>
          </a:p>
        </p:txBody>
      </p:sp>
      <p:sp>
        <p:nvSpPr>
          <p:cNvPr id="481286" name="Rectangle 6"/>
          <p:cNvSpPr>
            <a:spLocks noChangeArrowheads="1"/>
          </p:cNvSpPr>
          <p:nvPr/>
        </p:nvSpPr>
        <p:spPr bwMode="auto">
          <a:xfrm>
            <a:off x="0" y="3794125"/>
            <a:ext cx="9144000" cy="646331"/>
          </a:xfrm>
          <a:prstGeom prst="rect">
            <a:avLst/>
          </a:prstGeom>
          <a:noFill/>
          <a:ln w="12700">
            <a:noFill/>
            <a:miter lim="800000"/>
            <a:headEnd/>
            <a:tailEnd/>
          </a:ln>
          <a:effectLst/>
        </p:spPr>
        <p:txBody>
          <a:bodyPr>
            <a:spAutoFit/>
          </a:bodyPr>
          <a:lstStyle/>
          <a:p>
            <a:pPr eaLnBrk="0" hangingPunct="0">
              <a:spcBef>
                <a:spcPct val="0"/>
              </a:spcBef>
            </a:pPr>
            <a:endParaRPr kumimoji="0" lang="zh-CN" altLang="en-US">
              <a:solidFill>
                <a:srgbClr val="00B050"/>
              </a:solidFill>
              <a:latin typeface="Times" pitchFamily="18" charset="0"/>
            </a:endParaRPr>
          </a:p>
          <a:p>
            <a:pPr eaLnBrk="0" hangingPunct="0">
              <a:spcBef>
                <a:spcPct val="0"/>
              </a:spcBef>
            </a:pPr>
            <a:endParaRPr kumimoji="0" lang="zh-CN" altLang="en-US">
              <a:solidFill>
                <a:srgbClr val="00B050"/>
              </a:solidFill>
              <a:latin typeface="Times" pitchFamily="18" charset="0"/>
            </a:endParaRPr>
          </a:p>
        </p:txBody>
      </p:sp>
      <p:sp>
        <p:nvSpPr>
          <p:cNvPr id="481287" name="Rectangle 7"/>
          <p:cNvSpPr>
            <a:spLocks noChangeArrowheads="1"/>
          </p:cNvSpPr>
          <p:nvPr/>
        </p:nvSpPr>
        <p:spPr bwMode="auto">
          <a:xfrm>
            <a:off x="0" y="4433888"/>
            <a:ext cx="9144000" cy="822325"/>
          </a:xfrm>
          <a:prstGeom prst="rect">
            <a:avLst/>
          </a:prstGeom>
          <a:noFill/>
          <a:ln w="12700">
            <a:noFill/>
            <a:miter lim="800000"/>
            <a:headEnd/>
            <a:tailEnd/>
          </a:ln>
          <a:effectLst/>
        </p:spPr>
        <p:txBody>
          <a:bodyPr>
            <a:spAutoFit/>
          </a:bodyPr>
          <a:lstStyle/>
          <a:p>
            <a:pPr eaLnBrk="0" hangingPunct="0">
              <a:spcBef>
                <a:spcPct val="0"/>
              </a:spcBef>
            </a:pPr>
            <a:endParaRPr kumimoji="0" lang="zh-CN" altLang="en-US">
              <a:latin typeface="Times" pitchFamily="18" charset="0"/>
            </a:endParaRPr>
          </a:p>
          <a:p>
            <a:pPr eaLnBrk="0" hangingPunct="0">
              <a:spcBef>
                <a:spcPct val="0"/>
              </a:spcBef>
            </a:pPr>
            <a:endParaRPr kumimoji="0" lang="zh-CN" altLang="en-US">
              <a:latin typeface="Times" pitchFamily="18" charset="0"/>
            </a:endParaRPr>
          </a:p>
        </p:txBody>
      </p:sp>
      <p:sp>
        <p:nvSpPr>
          <p:cNvPr id="481288" name="Rectangle 8"/>
          <p:cNvSpPr>
            <a:spLocks noChangeArrowheads="1"/>
          </p:cNvSpPr>
          <p:nvPr/>
        </p:nvSpPr>
        <p:spPr bwMode="auto">
          <a:xfrm>
            <a:off x="381000" y="1600200"/>
            <a:ext cx="5867400" cy="4419600"/>
          </a:xfrm>
          <a:prstGeom prst="rect">
            <a:avLst/>
          </a:prstGeom>
          <a:noFill/>
          <a:ln w="9525">
            <a:noFill/>
            <a:miter lim="800000"/>
            <a:headEnd/>
            <a:tailEnd/>
          </a:ln>
          <a:effectLst/>
        </p:spPr>
        <p:txBody>
          <a:bodyPr/>
          <a:lstStyle/>
          <a:p>
            <a:pPr marL="342900" indent="-342900">
              <a:lnSpc>
                <a:spcPct val="90000"/>
              </a:lnSpc>
              <a:spcBef>
                <a:spcPct val="20000"/>
              </a:spcBef>
              <a:buFontTx/>
              <a:buChar char="•"/>
            </a:pPr>
            <a:r>
              <a:rPr lang="en-US" altLang="zh-CN" sz="3200" dirty="0">
                <a:solidFill>
                  <a:srgbClr val="00B050"/>
                </a:solidFill>
              </a:rPr>
              <a:t>Color Coordinate Conversion:</a:t>
            </a:r>
          </a:p>
          <a:p>
            <a:pPr marL="742950" lvl="1" indent="-285750">
              <a:lnSpc>
                <a:spcPct val="90000"/>
              </a:lnSpc>
              <a:spcBef>
                <a:spcPct val="20000"/>
              </a:spcBef>
              <a:buFontTx/>
              <a:buChar char="–"/>
            </a:pPr>
            <a:r>
              <a:rPr lang="en-US" altLang="zh-CN" sz="2800" dirty="0">
                <a:solidFill>
                  <a:srgbClr val="00B050"/>
                </a:solidFill>
              </a:rPr>
              <a:t>RGB to HIS:</a:t>
            </a:r>
          </a:p>
          <a:p>
            <a:pPr marL="1143000" lvl="2" indent="-228600">
              <a:lnSpc>
                <a:spcPct val="90000"/>
              </a:lnSpc>
              <a:spcBef>
                <a:spcPct val="20000"/>
              </a:spcBef>
              <a:buFontTx/>
              <a:buChar char="•"/>
            </a:pPr>
            <a:r>
              <a:rPr lang="en-US" altLang="zh-CN" dirty="0"/>
              <a:t>Establishing an (</a:t>
            </a:r>
            <a:r>
              <a:rPr lang="en-US" altLang="zh-CN" dirty="0" err="1"/>
              <a:t>x,y,z</a:t>
            </a:r>
            <a:r>
              <a:rPr lang="en-US" altLang="zh-CN" dirty="0"/>
              <a:t>) coordinate system in which the RGB cube is rotated so that its diagonal lies along the z-axis and its R-axis lies in the </a:t>
            </a:r>
            <a:r>
              <a:rPr lang="en-US" altLang="zh-CN" dirty="0" err="1"/>
              <a:t>xz</a:t>
            </a:r>
            <a:r>
              <a:rPr lang="en-US" altLang="zh-CN" dirty="0"/>
              <a:t>-plane.</a:t>
            </a:r>
          </a:p>
        </p:txBody>
      </p:sp>
      <p:pic>
        <p:nvPicPr>
          <p:cNvPr id="481289" name="Picture 9"/>
          <p:cNvPicPr>
            <a:picLocks noChangeAspect="1" noChangeArrowheads="1"/>
          </p:cNvPicPr>
          <p:nvPr/>
        </p:nvPicPr>
        <p:blipFill>
          <a:blip r:embed="rId4" cstate="print"/>
          <a:srcRect/>
          <a:stretch>
            <a:fillRect/>
          </a:stretch>
        </p:blipFill>
        <p:spPr bwMode="auto">
          <a:xfrm>
            <a:off x="6172200" y="1371600"/>
            <a:ext cx="2670175" cy="2971800"/>
          </a:xfrm>
          <a:prstGeom prst="rect">
            <a:avLst/>
          </a:prstGeom>
          <a:noFill/>
          <a:ln w="9525">
            <a:noFill/>
            <a:miter lim="800000"/>
            <a:headEnd/>
            <a:tailEnd/>
          </a:ln>
          <a:effectLst/>
        </p:spPr>
      </p:pic>
      <p:pic>
        <p:nvPicPr>
          <p:cNvPr id="481290" name="Picture 10"/>
          <p:cNvPicPr>
            <a:picLocks noChangeAspect="1" noChangeArrowheads="1"/>
          </p:cNvPicPr>
          <p:nvPr/>
        </p:nvPicPr>
        <p:blipFill>
          <a:blip r:embed="rId5" cstate="print"/>
          <a:srcRect/>
          <a:stretch>
            <a:fillRect/>
          </a:stretch>
        </p:blipFill>
        <p:spPr bwMode="auto">
          <a:xfrm>
            <a:off x="6172200" y="4419600"/>
            <a:ext cx="2667000" cy="2319338"/>
          </a:xfrm>
          <a:prstGeom prst="rect">
            <a:avLst/>
          </a:prstGeom>
          <a:noFill/>
          <a:ln w="9525">
            <a:noFill/>
            <a:miter lim="800000"/>
            <a:headEnd/>
            <a:tailEnd/>
          </a:ln>
          <a:effectLst/>
        </p:spPr>
      </p:pic>
      <p:graphicFrame>
        <p:nvGraphicFramePr>
          <p:cNvPr id="481291" name="Object 11"/>
          <p:cNvGraphicFramePr>
            <a:graphicFrameLocks noChangeAspect="1"/>
          </p:cNvGraphicFramePr>
          <p:nvPr/>
        </p:nvGraphicFramePr>
        <p:xfrm>
          <a:off x="1331640" y="3933056"/>
          <a:ext cx="4648200" cy="2157413"/>
        </p:xfrm>
        <a:graphic>
          <a:graphicData uri="http://schemas.openxmlformats.org/presentationml/2006/ole">
            <mc:AlternateContent xmlns:mc="http://schemas.openxmlformats.org/markup-compatibility/2006">
              <mc:Choice xmlns:v="urn:schemas-microsoft-com:vml" Requires="v">
                <p:oleObj spid="_x0000_s1048" name="Equation" r:id="rId6" imgW="2463480" imgH="1143000" progId="">
                  <p:embed/>
                </p:oleObj>
              </mc:Choice>
              <mc:Fallback>
                <p:oleObj name="Equation" r:id="rId6" imgW="2463480" imgH="1143000" progId="">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640" y="3933056"/>
                        <a:ext cx="4648200" cy="215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bwMode="auto">
          <a:xfrm>
            <a:off x="1259632" y="4509120"/>
            <a:ext cx="4248472" cy="2160240"/>
          </a:xfrm>
          <a:prstGeom prst="roundRect">
            <a:avLst/>
          </a:prstGeom>
          <a:solidFill>
            <a:srgbClr val="002060"/>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
        <p:nvSpPr>
          <p:cNvPr id="7" name="圆角矩形 6"/>
          <p:cNvSpPr/>
          <p:nvPr/>
        </p:nvSpPr>
        <p:spPr bwMode="auto">
          <a:xfrm>
            <a:off x="1259632" y="3501008"/>
            <a:ext cx="5976664" cy="936104"/>
          </a:xfrm>
          <a:prstGeom prst="roundRect">
            <a:avLst/>
          </a:prstGeom>
          <a:solidFill>
            <a:srgbClr val="002060"/>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
        <p:nvSpPr>
          <p:cNvPr id="483330" name="Rectangle 2"/>
          <p:cNvSpPr>
            <a:spLocks noGrp="1" noChangeArrowheads="1"/>
          </p:cNvSpPr>
          <p:nvPr>
            <p:ph type="title"/>
          </p:nvPr>
        </p:nvSpPr>
        <p:spPr>
          <a:xfrm>
            <a:off x="683568" y="116632"/>
            <a:ext cx="7772400" cy="762000"/>
          </a:xfrm>
          <a:noFill/>
          <a:ln/>
        </p:spPr>
        <p:txBody>
          <a:bodyPr lIns="90487" tIns="44450" rIns="90487" bIns="44450" anchor="b"/>
          <a:lstStyle/>
          <a:p>
            <a:r>
              <a:rPr lang="en-US" altLang="zh-CN" b="1" dirty="0">
                <a:solidFill>
                  <a:srgbClr val="00B0F0"/>
                </a:solidFill>
              </a:rPr>
              <a:t>Color Image Processing</a:t>
            </a:r>
            <a:endParaRPr lang="zh-CN" altLang="en-US" b="1" dirty="0">
              <a:solidFill>
                <a:srgbClr val="00B0F0"/>
              </a:solidFill>
            </a:endParaRPr>
          </a:p>
        </p:txBody>
      </p:sp>
      <p:sp>
        <p:nvSpPr>
          <p:cNvPr id="483331" name="Rectangle 3"/>
          <p:cNvSpPr>
            <a:spLocks noGrp="1" noChangeArrowheads="1"/>
          </p:cNvSpPr>
          <p:nvPr>
            <p:ph idx="1"/>
          </p:nvPr>
        </p:nvSpPr>
        <p:spPr>
          <a:xfrm>
            <a:off x="304800" y="1524000"/>
            <a:ext cx="8458200" cy="4419600"/>
          </a:xfrm>
        </p:spPr>
        <p:txBody>
          <a:bodyPr/>
          <a:lstStyle/>
          <a:p>
            <a:pPr>
              <a:lnSpc>
                <a:spcPct val="90000"/>
              </a:lnSpc>
            </a:pPr>
            <a:r>
              <a:rPr lang="en-US" altLang="zh-CN" dirty="0">
                <a:solidFill>
                  <a:srgbClr val="00B050"/>
                </a:solidFill>
              </a:rPr>
              <a:t>Color Coordinate Conversion:</a:t>
            </a:r>
          </a:p>
          <a:p>
            <a:pPr lvl="1">
              <a:lnSpc>
                <a:spcPct val="90000"/>
              </a:lnSpc>
            </a:pPr>
            <a:r>
              <a:rPr lang="en-US" altLang="zh-CN" dirty="0">
                <a:solidFill>
                  <a:srgbClr val="00B050"/>
                </a:solidFill>
              </a:rPr>
              <a:t>RGB to HIS:</a:t>
            </a:r>
          </a:p>
          <a:p>
            <a:pPr lvl="2">
              <a:lnSpc>
                <a:spcPct val="90000"/>
              </a:lnSpc>
            </a:pPr>
            <a:r>
              <a:rPr lang="en-US" altLang="zh-CN" dirty="0"/>
              <a:t>Cylindrical coordinates (</a:t>
            </a:r>
            <a:r>
              <a:rPr lang="en-US" altLang="zh-CN" dirty="0">
                <a:sym typeface="Symbol" pitchFamily="18" charset="2"/>
              </a:rPr>
              <a:t>,,</a:t>
            </a:r>
            <a:r>
              <a:rPr lang="en-US" altLang="zh-CN" dirty="0"/>
              <a:t>z) corresponds to (H,S,I)</a:t>
            </a:r>
          </a:p>
          <a:p>
            <a:pPr lvl="2">
              <a:lnSpc>
                <a:spcPct val="90000"/>
              </a:lnSpc>
            </a:pPr>
            <a:r>
              <a:rPr lang="en-US" altLang="zh-CN" dirty="0"/>
              <a:t>Normalized saturation:</a:t>
            </a:r>
          </a:p>
        </p:txBody>
      </p:sp>
      <p:pic>
        <p:nvPicPr>
          <p:cNvPr id="483332" name="Picture 4"/>
          <p:cNvPicPr>
            <a:picLocks noChangeAspect="1" noChangeArrowheads="1"/>
          </p:cNvPicPr>
          <p:nvPr/>
        </p:nvPicPr>
        <p:blipFill>
          <a:blip r:embed="rId4" cstate="print"/>
          <a:srcRect/>
          <a:stretch>
            <a:fillRect/>
          </a:stretch>
        </p:blipFill>
        <p:spPr bwMode="auto">
          <a:xfrm>
            <a:off x="5652120" y="4509120"/>
            <a:ext cx="3240360" cy="1766872"/>
          </a:xfrm>
          <a:prstGeom prst="rect">
            <a:avLst/>
          </a:prstGeom>
          <a:noFill/>
          <a:ln w="9525">
            <a:noFill/>
            <a:miter lim="800000"/>
            <a:headEnd/>
            <a:tailEnd/>
          </a:ln>
          <a:effectLst/>
        </p:spPr>
      </p:pic>
      <p:graphicFrame>
        <p:nvGraphicFramePr>
          <p:cNvPr id="483333" name="Object 5"/>
          <p:cNvGraphicFramePr>
            <a:graphicFrameLocks noChangeAspect="1"/>
          </p:cNvGraphicFramePr>
          <p:nvPr/>
        </p:nvGraphicFramePr>
        <p:xfrm>
          <a:off x="1447800" y="3429000"/>
          <a:ext cx="5638800" cy="847725"/>
        </p:xfrm>
        <a:graphic>
          <a:graphicData uri="http://schemas.openxmlformats.org/presentationml/2006/ole">
            <mc:AlternateContent xmlns:mc="http://schemas.openxmlformats.org/markup-compatibility/2006">
              <mc:Choice xmlns:v="urn:schemas-microsoft-com:vml" Requires="v">
                <p:oleObj spid="_x0000_s2094" name="Equation" r:id="rId5" imgW="3124080" imgH="469800" progId="">
                  <p:embed/>
                </p:oleObj>
              </mc:Choice>
              <mc:Fallback>
                <p:oleObj name="Equation" r:id="rId5" imgW="3124080" imgH="46980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429000"/>
                        <a:ext cx="5638800"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3334" name="Object 6"/>
          <p:cNvGraphicFramePr>
            <a:graphicFrameLocks noChangeAspect="1"/>
          </p:cNvGraphicFramePr>
          <p:nvPr/>
        </p:nvGraphicFramePr>
        <p:xfrm>
          <a:off x="1331640" y="4509120"/>
          <a:ext cx="3886200" cy="2124075"/>
        </p:xfrm>
        <a:graphic>
          <a:graphicData uri="http://schemas.openxmlformats.org/presentationml/2006/ole">
            <mc:AlternateContent xmlns:mc="http://schemas.openxmlformats.org/markup-compatibility/2006">
              <mc:Choice xmlns:v="urn:schemas-microsoft-com:vml" Requires="v">
                <p:oleObj spid="_x0000_s2095" name="Equation" r:id="rId7" imgW="2323800" imgH="1269720" progId="">
                  <p:embed/>
                </p:oleObj>
              </mc:Choice>
              <mc:Fallback>
                <p:oleObj name="Equation" r:id="rId7" imgW="2323800" imgH="1269720" progId="">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640" y="4509120"/>
                        <a:ext cx="3886200" cy="212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bwMode="auto">
          <a:xfrm>
            <a:off x="2051720" y="2996952"/>
            <a:ext cx="6624736" cy="3672408"/>
          </a:xfrm>
          <a:prstGeom prst="roundRect">
            <a:avLst/>
          </a:prstGeom>
          <a:solidFill>
            <a:srgbClr val="002060"/>
          </a:solidFill>
          <a:ln w="28575" cap="flat" cmpd="sng" algn="ctr">
            <a:solidFill>
              <a:srgbClr val="922706"/>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pitchFamily="34" charset="0"/>
              <a:ea typeface="黑体" pitchFamily="2" charset="-122"/>
            </a:endParaRPr>
          </a:p>
        </p:txBody>
      </p:sp>
      <p:sp>
        <p:nvSpPr>
          <p:cNvPr id="484354" name="Rectangle 2"/>
          <p:cNvSpPr>
            <a:spLocks noGrp="1" noChangeArrowheads="1"/>
          </p:cNvSpPr>
          <p:nvPr>
            <p:ph type="title"/>
          </p:nvPr>
        </p:nvSpPr>
        <p:spPr>
          <a:xfrm>
            <a:off x="323528" y="0"/>
            <a:ext cx="8382000" cy="838200"/>
          </a:xfrm>
          <a:noFill/>
          <a:ln/>
        </p:spPr>
        <p:txBody>
          <a:bodyPr lIns="90487" tIns="44450" rIns="90487" bIns="44450" anchor="b"/>
          <a:lstStyle/>
          <a:p>
            <a:r>
              <a:rPr lang="en-US" altLang="zh-CN" b="1" dirty="0">
                <a:solidFill>
                  <a:srgbClr val="00B0F0"/>
                </a:solidFill>
              </a:rPr>
              <a:t>Color Image Processing</a:t>
            </a:r>
          </a:p>
        </p:txBody>
      </p:sp>
      <p:sp>
        <p:nvSpPr>
          <p:cNvPr id="484355" name="Rectangle 3"/>
          <p:cNvSpPr>
            <a:spLocks noGrp="1" noChangeArrowheads="1"/>
          </p:cNvSpPr>
          <p:nvPr>
            <p:ph idx="1"/>
          </p:nvPr>
        </p:nvSpPr>
        <p:spPr>
          <a:xfrm>
            <a:off x="304800" y="1524000"/>
            <a:ext cx="8686800" cy="4876800"/>
          </a:xfrm>
          <a:noFill/>
          <a:ln/>
        </p:spPr>
        <p:txBody>
          <a:bodyPr/>
          <a:lstStyle/>
          <a:p>
            <a:pPr>
              <a:lnSpc>
                <a:spcPct val="90000"/>
              </a:lnSpc>
            </a:pPr>
            <a:r>
              <a:rPr lang="en-US" altLang="zh-CN" dirty="0">
                <a:solidFill>
                  <a:srgbClr val="00B050"/>
                </a:solidFill>
              </a:rPr>
              <a:t>Color Coordinate Conversion:</a:t>
            </a:r>
          </a:p>
          <a:p>
            <a:pPr lvl="1">
              <a:lnSpc>
                <a:spcPct val="90000"/>
              </a:lnSpc>
            </a:pPr>
            <a:r>
              <a:rPr lang="en-US" altLang="zh-CN" dirty="0">
                <a:solidFill>
                  <a:srgbClr val="00B050"/>
                </a:solidFill>
              </a:rPr>
              <a:t>HIS to RGB :</a:t>
            </a:r>
          </a:p>
          <a:p>
            <a:pPr lvl="2">
              <a:lnSpc>
                <a:spcPct val="90000"/>
              </a:lnSpc>
            </a:pPr>
            <a:r>
              <a:rPr lang="en-US" altLang="zh-CN" dirty="0"/>
              <a:t>Converting formulas are different depending on the H:</a:t>
            </a:r>
          </a:p>
          <a:p>
            <a:pPr lvl="2">
              <a:lnSpc>
                <a:spcPct val="90000"/>
              </a:lnSpc>
              <a:buFontTx/>
              <a:buNone/>
            </a:pPr>
            <a:endParaRPr lang="en-US" altLang="zh-CN" dirty="0"/>
          </a:p>
        </p:txBody>
      </p:sp>
      <p:graphicFrame>
        <p:nvGraphicFramePr>
          <p:cNvPr id="484356" name="Object 4"/>
          <p:cNvGraphicFramePr>
            <a:graphicFrameLocks noChangeAspect="1"/>
          </p:cNvGraphicFramePr>
          <p:nvPr/>
        </p:nvGraphicFramePr>
        <p:xfrm>
          <a:off x="2195736" y="3140968"/>
          <a:ext cx="6324600" cy="3517900"/>
        </p:xfrm>
        <a:graphic>
          <a:graphicData uri="http://schemas.openxmlformats.org/presentationml/2006/ole">
            <mc:AlternateContent xmlns:mc="http://schemas.openxmlformats.org/markup-compatibility/2006">
              <mc:Choice xmlns:v="urn:schemas-microsoft-com:vml" Requires="v">
                <p:oleObj spid="_x0000_s3096" name="Equation" r:id="rId4" imgW="3924000" imgH="2184120" progId="">
                  <p:embed/>
                </p:oleObj>
              </mc:Choice>
              <mc:Fallback>
                <p:oleObj name="Equation" r:id="rId4" imgW="3924000" imgH="218412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3140968"/>
                        <a:ext cx="6324600" cy="351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1292"/>
            <a:ext cx="91821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3"/>
          <p:cNvSpPr txBox="1">
            <a:spLocks noChangeArrowheads="1"/>
          </p:cNvSpPr>
          <p:nvPr/>
        </p:nvSpPr>
        <p:spPr bwMode="auto">
          <a:xfrm>
            <a:off x="2730500" y="182563"/>
            <a:ext cx="4149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lgn="ctr">
              <a:spcBef>
                <a:spcPct val="0"/>
              </a:spcBef>
              <a:buFontTx/>
              <a:buNone/>
            </a:pPr>
            <a:r>
              <a:rPr lang="en-US" altLang="zh-CN" b="1">
                <a:solidFill>
                  <a:srgbClr val="3366FF"/>
                </a:solidFill>
                <a:latin typeface="Helvetica" panose="020B0604020202020204" pitchFamily="34" charset="0"/>
                <a:ea typeface="宋体" panose="02010600030101010101" pitchFamily="2" charset="-122"/>
              </a:rPr>
              <a:t>The Physics of Light</a:t>
            </a:r>
          </a:p>
        </p:txBody>
      </p:sp>
      <p:sp>
        <p:nvSpPr>
          <p:cNvPr id="11268" name="Text Box 4"/>
          <p:cNvSpPr txBox="1">
            <a:spLocks noChangeArrowheads="1"/>
          </p:cNvSpPr>
          <p:nvPr/>
        </p:nvSpPr>
        <p:spPr bwMode="auto">
          <a:xfrm>
            <a:off x="1309688" y="1425575"/>
            <a:ext cx="7453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dirty="0">
                <a:solidFill>
                  <a:schemeClr val="accent6">
                    <a:lumMod val="60000"/>
                    <a:lumOff val="40000"/>
                  </a:schemeClr>
                </a:solidFill>
                <a:latin typeface="Helvetica" panose="020B0604020202020204" pitchFamily="34" charset="0"/>
                <a:ea typeface="宋体" panose="02010600030101010101" pitchFamily="2" charset="-122"/>
              </a:rPr>
              <a:t>Some examples of the </a:t>
            </a:r>
            <a:r>
              <a:rPr lang="en-US" altLang="zh-CN" sz="2400" u="sng" dirty="0">
                <a:solidFill>
                  <a:schemeClr val="accent6">
                    <a:lumMod val="60000"/>
                    <a:lumOff val="40000"/>
                  </a:schemeClr>
                </a:solidFill>
                <a:latin typeface="Helvetica" panose="020B0604020202020204" pitchFamily="34" charset="0"/>
                <a:ea typeface="宋体" panose="02010600030101010101" pitchFamily="2" charset="-122"/>
              </a:rPr>
              <a:t>reflectance</a:t>
            </a:r>
            <a:r>
              <a:rPr lang="en-US" altLang="zh-CN" sz="2400" dirty="0">
                <a:solidFill>
                  <a:schemeClr val="accent6">
                    <a:lumMod val="60000"/>
                    <a:lumOff val="40000"/>
                  </a:schemeClr>
                </a:solidFill>
                <a:latin typeface="Helvetica" panose="020B0604020202020204" pitchFamily="34" charset="0"/>
                <a:ea typeface="宋体" panose="02010600030101010101" pitchFamily="2" charset="-122"/>
              </a:rPr>
              <a:t> spectra of </a:t>
            </a:r>
            <a:r>
              <a:rPr lang="en-US" altLang="zh-CN" sz="2400" u="sng" dirty="0">
                <a:solidFill>
                  <a:schemeClr val="accent6">
                    <a:lumMod val="60000"/>
                    <a:lumOff val="40000"/>
                  </a:schemeClr>
                </a:solidFill>
                <a:latin typeface="Helvetica" panose="020B0604020202020204" pitchFamily="34" charset="0"/>
                <a:ea typeface="宋体" panose="02010600030101010101" pitchFamily="2" charset="-122"/>
              </a:rPr>
              <a:t>surfaces</a:t>
            </a:r>
            <a:endParaRPr lang="en-US" altLang="zh-CN" sz="2400" dirty="0">
              <a:solidFill>
                <a:schemeClr val="accent6">
                  <a:lumMod val="60000"/>
                  <a:lumOff val="40000"/>
                </a:schemeClr>
              </a:solidFill>
              <a:latin typeface="Helvetica" panose="020B0604020202020204" pitchFamily="34" charset="0"/>
              <a:ea typeface="宋体" panose="02010600030101010101" pitchFamily="2" charset="-122"/>
            </a:endParaRPr>
          </a:p>
        </p:txBody>
      </p:sp>
      <p:sp>
        <p:nvSpPr>
          <p:cNvPr id="11269" name="Text Box 5"/>
          <p:cNvSpPr txBox="1">
            <a:spLocks noChangeArrowheads="1"/>
          </p:cNvSpPr>
          <p:nvPr/>
        </p:nvSpPr>
        <p:spPr bwMode="auto">
          <a:xfrm>
            <a:off x="3810000" y="6324600"/>
            <a:ext cx="2506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chemeClr val="bg1"/>
                </a:solidFill>
                <a:latin typeface="Helvetica" panose="020B0604020202020204" pitchFamily="34" charset="0"/>
                <a:ea typeface="宋体" panose="02010600030101010101" pitchFamily="2" charset="-122"/>
              </a:rPr>
              <a:t>Wavelength (nm)</a:t>
            </a:r>
          </a:p>
        </p:txBody>
      </p:sp>
      <p:sp>
        <p:nvSpPr>
          <p:cNvPr id="11270" name="Text Box 6"/>
          <p:cNvSpPr txBox="1">
            <a:spLocks noChangeArrowheads="1"/>
          </p:cNvSpPr>
          <p:nvPr/>
        </p:nvSpPr>
        <p:spPr bwMode="auto">
          <a:xfrm rot="-5400000">
            <a:off x="-144463" y="4414838"/>
            <a:ext cx="2574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chemeClr val="bg1"/>
                </a:solidFill>
                <a:latin typeface="Helvetica" panose="020B0604020202020204" pitchFamily="34" charset="0"/>
                <a:ea typeface="宋体" panose="02010600030101010101" pitchFamily="2" charset="-122"/>
              </a:rPr>
              <a:t>% Light Reflected</a:t>
            </a:r>
          </a:p>
        </p:txBody>
      </p:sp>
      <p:grpSp>
        <p:nvGrpSpPr>
          <p:cNvPr id="11271" name="Group 7"/>
          <p:cNvGrpSpPr>
            <a:grpSpLocks/>
          </p:cNvGrpSpPr>
          <p:nvPr/>
        </p:nvGrpSpPr>
        <p:grpSpPr bwMode="auto">
          <a:xfrm>
            <a:off x="1295400" y="3265488"/>
            <a:ext cx="2044700" cy="3046412"/>
            <a:chOff x="816" y="2057"/>
            <a:chExt cx="1288" cy="1919"/>
          </a:xfrm>
        </p:grpSpPr>
        <p:pic>
          <p:nvPicPr>
            <p:cNvPr id="1129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 y="2057"/>
              <a:ext cx="1033" cy="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5" name="Rectangle 9"/>
            <p:cNvSpPr>
              <a:spLocks noChangeArrowheads="1"/>
            </p:cNvSpPr>
            <p:nvPr/>
          </p:nvSpPr>
          <p:spPr bwMode="auto">
            <a:xfrm>
              <a:off x="908" y="2058"/>
              <a:ext cx="1045" cy="161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11296" name="Text Box 10"/>
            <p:cNvSpPr txBox="1">
              <a:spLocks noChangeArrowheads="1"/>
            </p:cNvSpPr>
            <p:nvPr/>
          </p:nvSpPr>
          <p:spPr bwMode="auto">
            <a:xfrm>
              <a:off x="1008" y="2160"/>
              <a:ext cx="4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rgbClr val="FF0000"/>
                  </a:solidFill>
                  <a:latin typeface="Helvetica" panose="020B0604020202020204" pitchFamily="34" charset="0"/>
                  <a:ea typeface="宋体" panose="02010600030101010101" pitchFamily="2" charset="-122"/>
                </a:rPr>
                <a:t>Red</a:t>
              </a:r>
            </a:p>
          </p:txBody>
        </p:sp>
        <p:sp>
          <p:nvSpPr>
            <p:cNvPr id="11297" name="Text Box 11"/>
            <p:cNvSpPr txBox="1">
              <a:spLocks noChangeArrowheads="1"/>
            </p:cNvSpPr>
            <p:nvPr/>
          </p:nvSpPr>
          <p:spPr bwMode="auto">
            <a:xfrm>
              <a:off x="816"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chemeClr val="bg1"/>
                  </a:solidFill>
                  <a:latin typeface="Helvetica" panose="020B0604020202020204" pitchFamily="34" charset="0"/>
                  <a:ea typeface="宋体" panose="02010600030101010101" pitchFamily="2" charset="-122"/>
                </a:rPr>
                <a:t>400          700</a:t>
              </a:r>
            </a:p>
          </p:txBody>
        </p:sp>
      </p:grpSp>
      <p:grpSp>
        <p:nvGrpSpPr>
          <p:cNvPr id="11272" name="Group 12"/>
          <p:cNvGrpSpPr>
            <a:grpSpLocks/>
          </p:cNvGrpSpPr>
          <p:nvPr/>
        </p:nvGrpSpPr>
        <p:grpSpPr bwMode="auto">
          <a:xfrm>
            <a:off x="3252788" y="3265488"/>
            <a:ext cx="2044700" cy="3046412"/>
            <a:chOff x="2049" y="2057"/>
            <a:chExt cx="1288" cy="1919"/>
          </a:xfrm>
        </p:grpSpPr>
        <p:pic>
          <p:nvPicPr>
            <p:cNvPr id="1129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4" y="2057"/>
              <a:ext cx="1042"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1" name="Rectangle 14"/>
            <p:cNvSpPr>
              <a:spLocks noChangeArrowheads="1"/>
            </p:cNvSpPr>
            <p:nvPr/>
          </p:nvSpPr>
          <p:spPr bwMode="auto">
            <a:xfrm>
              <a:off x="2129" y="2057"/>
              <a:ext cx="1046" cy="16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11292" name="Text Box 15"/>
            <p:cNvSpPr txBox="1">
              <a:spLocks noChangeArrowheads="1"/>
            </p:cNvSpPr>
            <p:nvPr/>
          </p:nvSpPr>
          <p:spPr bwMode="auto">
            <a:xfrm>
              <a:off x="2112" y="2112"/>
              <a:ext cx="6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rgbClr val="FFFF00"/>
                  </a:solidFill>
                  <a:latin typeface="Helvetica" panose="020B0604020202020204" pitchFamily="34" charset="0"/>
                  <a:ea typeface="宋体" panose="02010600030101010101" pitchFamily="2" charset="-122"/>
                </a:rPr>
                <a:t>Yellow</a:t>
              </a:r>
            </a:p>
          </p:txBody>
        </p:sp>
        <p:sp>
          <p:nvSpPr>
            <p:cNvPr id="11293" name="Text Box 16"/>
            <p:cNvSpPr txBox="1">
              <a:spLocks noChangeArrowheads="1"/>
            </p:cNvSpPr>
            <p:nvPr/>
          </p:nvSpPr>
          <p:spPr bwMode="auto">
            <a:xfrm>
              <a:off x="2049"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chemeClr val="bg1"/>
                  </a:solidFill>
                  <a:latin typeface="Helvetica" panose="020B0604020202020204" pitchFamily="34" charset="0"/>
                  <a:ea typeface="宋体" panose="02010600030101010101" pitchFamily="2" charset="-122"/>
                </a:rPr>
                <a:t>400          700</a:t>
              </a:r>
            </a:p>
          </p:txBody>
        </p:sp>
      </p:grpSp>
      <p:grpSp>
        <p:nvGrpSpPr>
          <p:cNvPr id="11273" name="Group 17"/>
          <p:cNvGrpSpPr>
            <a:grpSpLocks/>
          </p:cNvGrpSpPr>
          <p:nvPr/>
        </p:nvGrpSpPr>
        <p:grpSpPr bwMode="auto">
          <a:xfrm>
            <a:off x="5208588" y="3265488"/>
            <a:ext cx="2044700" cy="3046412"/>
            <a:chOff x="3281" y="2057"/>
            <a:chExt cx="1288" cy="1919"/>
          </a:xfrm>
        </p:grpSpPr>
        <p:pic>
          <p:nvPicPr>
            <p:cNvPr id="11286"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6" y="2057"/>
              <a:ext cx="1040" cy="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Rectangle 19"/>
            <p:cNvSpPr>
              <a:spLocks noChangeArrowheads="1"/>
            </p:cNvSpPr>
            <p:nvPr/>
          </p:nvSpPr>
          <p:spPr bwMode="auto">
            <a:xfrm>
              <a:off x="3365" y="2062"/>
              <a:ext cx="1045" cy="16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sp>
          <p:nvSpPr>
            <p:cNvPr id="11288" name="Text Box 20"/>
            <p:cNvSpPr txBox="1">
              <a:spLocks noChangeArrowheads="1"/>
            </p:cNvSpPr>
            <p:nvPr/>
          </p:nvSpPr>
          <p:spPr bwMode="auto">
            <a:xfrm>
              <a:off x="3408" y="2112"/>
              <a:ext cx="5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rgbClr val="00FFFF"/>
                  </a:solidFill>
                  <a:latin typeface="Helvetica" panose="020B0604020202020204" pitchFamily="34" charset="0"/>
                  <a:ea typeface="宋体" panose="02010600030101010101" pitchFamily="2" charset="-122"/>
                </a:rPr>
                <a:t>Blue</a:t>
              </a:r>
            </a:p>
          </p:txBody>
        </p:sp>
        <p:sp>
          <p:nvSpPr>
            <p:cNvPr id="11289" name="Text Box 21"/>
            <p:cNvSpPr txBox="1">
              <a:spLocks noChangeArrowheads="1"/>
            </p:cNvSpPr>
            <p:nvPr/>
          </p:nvSpPr>
          <p:spPr bwMode="auto">
            <a:xfrm>
              <a:off x="3281"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chemeClr val="bg1"/>
                  </a:solidFill>
                  <a:latin typeface="Helvetica" panose="020B0604020202020204" pitchFamily="34" charset="0"/>
                  <a:ea typeface="宋体" panose="02010600030101010101" pitchFamily="2" charset="-122"/>
                </a:rPr>
                <a:t>400          700</a:t>
              </a:r>
            </a:p>
          </p:txBody>
        </p:sp>
      </p:grpSp>
      <p:grpSp>
        <p:nvGrpSpPr>
          <p:cNvPr id="11274" name="Group 22"/>
          <p:cNvGrpSpPr>
            <a:grpSpLocks/>
          </p:cNvGrpSpPr>
          <p:nvPr/>
        </p:nvGrpSpPr>
        <p:grpSpPr bwMode="auto">
          <a:xfrm>
            <a:off x="7165975" y="3263900"/>
            <a:ext cx="2044700" cy="3048000"/>
            <a:chOff x="4514" y="2056"/>
            <a:chExt cx="1288" cy="1920"/>
          </a:xfrm>
        </p:grpSpPr>
        <p:pic>
          <p:nvPicPr>
            <p:cNvPr id="11282" name="Picture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2" y="2057"/>
              <a:ext cx="1034" cy="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3" name="Text Box 24"/>
            <p:cNvSpPr txBox="1">
              <a:spLocks noChangeArrowheads="1"/>
            </p:cNvSpPr>
            <p:nvPr/>
          </p:nvSpPr>
          <p:spPr bwMode="auto">
            <a:xfrm>
              <a:off x="4656" y="2112"/>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rgbClr val="9966FF"/>
                  </a:solidFill>
                  <a:latin typeface="Helvetica" panose="020B0604020202020204" pitchFamily="34" charset="0"/>
                  <a:ea typeface="宋体" panose="02010600030101010101" pitchFamily="2" charset="-122"/>
                </a:rPr>
                <a:t>Purple</a:t>
              </a:r>
            </a:p>
          </p:txBody>
        </p:sp>
        <p:sp>
          <p:nvSpPr>
            <p:cNvPr id="11284" name="Text Box 25"/>
            <p:cNvSpPr txBox="1">
              <a:spLocks noChangeArrowheads="1"/>
            </p:cNvSpPr>
            <p:nvPr/>
          </p:nvSpPr>
          <p:spPr bwMode="auto">
            <a:xfrm>
              <a:off x="4514" y="3688"/>
              <a:ext cx="1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2400">
                  <a:solidFill>
                    <a:schemeClr val="bg1"/>
                  </a:solidFill>
                  <a:latin typeface="Helvetica" panose="020B0604020202020204" pitchFamily="34" charset="0"/>
                  <a:ea typeface="宋体" panose="02010600030101010101" pitchFamily="2" charset="-122"/>
                </a:rPr>
                <a:t>400          700</a:t>
              </a:r>
            </a:p>
          </p:txBody>
        </p:sp>
        <p:sp>
          <p:nvSpPr>
            <p:cNvPr id="11285" name="Rectangle 26"/>
            <p:cNvSpPr>
              <a:spLocks noChangeArrowheads="1"/>
            </p:cNvSpPr>
            <p:nvPr/>
          </p:nvSpPr>
          <p:spPr bwMode="auto">
            <a:xfrm>
              <a:off x="4620" y="2056"/>
              <a:ext cx="1045" cy="1639"/>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endParaRPr lang="zh-CN" altLang="en-US" sz="2400">
                <a:latin typeface="Arial" panose="020B0604020202020204" pitchFamily="34" charset="0"/>
                <a:ea typeface="宋体" panose="02010600030101010101" pitchFamily="2" charset="-122"/>
              </a:endParaRPr>
            </a:p>
          </p:txBody>
        </p:sp>
      </p:grpSp>
      <p:sp>
        <p:nvSpPr>
          <p:cNvPr id="11275" name="Rectangle 27"/>
          <p:cNvSpPr>
            <a:spLocks noChangeArrowheads="1"/>
          </p:cNvSpPr>
          <p:nvPr/>
        </p:nvSpPr>
        <p:spPr bwMode="auto">
          <a:xfrm>
            <a:off x="7331075" y="6616700"/>
            <a:ext cx="18081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cs typeface="Arial" panose="020B0604020202020204" pitchFamily="34" charset="0"/>
              </a:defRPr>
            </a:lvl9pPr>
          </a:lstStyle>
          <a:p>
            <a:pPr>
              <a:spcBef>
                <a:spcPct val="0"/>
              </a:spcBef>
              <a:buFontTx/>
              <a:buNone/>
            </a:pPr>
            <a:r>
              <a:rPr lang="en-US" altLang="zh-CN" sz="1000">
                <a:solidFill>
                  <a:schemeClr val="bg1"/>
                </a:solidFill>
                <a:latin typeface="EngraversGothic BT Regular" charset="0"/>
                <a:ea typeface="宋体" panose="02010600030101010101" pitchFamily="2" charset="-122"/>
              </a:rPr>
              <a:t>© Stephen E. Palmer, 2002</a:t>
            </a:r>
          </a:p>
        </p:txBody>
      </p:sp>
      <p:grpSp>
        <p:nvGrpSpPr>
          <p:cNvPr id="11276" name="Group 28"/>
          <p:cNvGrpSpPr>
            <a:grpSpLocks/>
          </p:cNvGrpSpPr>
          <p:nvPr/>
        </p:nvGrpSpPr>
        <p:grpSpPr bwMode="auto">
          <a:xfrm>
            <a:off x="1676400" y="2020888"/>
            <a:ext cx="7010400" cy="1068387"/>
            <a:chOff x="1056" y="1273"/>
            <a:chExt cx="4416" cy="673"/>
          </a:xfrm>
        </p:grpSpPr>
        <p:pic>
          <p:nvPicPr>
            <p:cNvPr id="11278"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 y="1273"/>
              <a:ext cx="768" cy="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9" name="Picture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4" y="1287"/>
              <a:ext cx="768"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0"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52" y="1296"/>
              <a:ext cx="720"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2" y="1296"/>
              <a:ext cx="720" cy="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灯片编号占位符 32"/>
          <p:cNvSpPr>
            <a:spLocks noGrp="1"/>
          </p:cNvSpPr>
          <p:nvPr>
            <p:ph type="sldNum" sz="quarter" idx="4294967295"/>
          </p:nvPr>
        </p:nvSpPr>
        <p:spPr>
          <a:xfrm>
            <a:off x="6553200" y="6248400"/>
            <a:ext cx="1905000" cy="457200"/>
          </a:xfrm>
          <a:prstGeom prst="rect">
            <a:avLst/>
          </a:prstGeom>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fld id="{CA7C64B0-E630-4705-B59F-04322299DFB3}" type="slidenum">
              <a:rPr lang="en-US" altLang="en-US" sz="1400">
                <a:latin typeface="Times" panose="02020603050405020304" pitchFamily="18" charset="0"/>
              </a:rPr>
              <a:pPr/>
              <a:t>5</a:t>
            </a:fld>
            <a:endParaRPr lang="en-US" altLang="en-US" sz="1400">
              <a:latin typeface="Times" panose="02020603050405020304" pitchFamily="18" charset="0"/>
            </a:endParaRPr>
          </a:p>
        </p:txBody>
      </p:sp>
    </p:spTree>
    <p:extLst>
      <p:ext uri="{BB962C8B-B14F-4D97-AF65-F5344CB8AC3E}">
        <p14:creationId xmlns:p14="http://schemas.microsoft.com/office/powerpoint/2010/main" val="9933404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0"/>
          <p:cNvGraphicFramePr>
            <a:graphicFrameLocks noChangeAspect="1"/>
          </p:cNvGraphicFramePr>
          <p:nvPr>
            <p:extLst>
              <p:ext uri="{D42A27DB-BD31-4B8C-83A1-F6EECF244321}">
                <p14:modId xmlns:p14="http://schemas.microsoft.com/office/powerpoint/2010/main" val="684474862"/>
              </p:ext>
            </p:extLst>
          </p:nvPr>
        </p:nvGraphicFramePr>
        <p:xfrm>
          <a:off x="1619672" y="836712"/>
          <a:ext cx="4725144" cy="5308874"/>
        </p:xfrm>
        <a:graphic>
          <a:graphicData uri="http://schemas.openxmlformats.org/presentationml/2006/ole">
            <mc:AlternateContent xmlns:mc="http://schemas.openxmlformats.org/markup-compatibility/2006">
              <mc:Choice xmlns:v="urn:schemas-microsoft-com:vml" Requires="v">
                <p:oleObj spid="_x0000_s260111" name="Image" r:id="rId3" imgW="4012698" imgH="4507937" progId="Photoshop.Image.10">
                  <p:embed/>
                </p:oleObj>
              </mc:Choice>
              <mc:Fallback>
                <p:oleObj name="Image" r:id="rId3" imgW="4012698" imgH="4507937" progId="Photoshop.Image.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836712"/>
                        <a:ext cx="4725144" cy="530887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7651672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dirty="0" smtClean="0">
                <a:solidFill>
                  <a:srgbClr val="00B0F0"/>
                </a:solidFill>
                <a:ea typeface="宋体" pitchFamily="2" charset="-122"/>
              </a:rPr>
              <a:t>Geometry of color (CIE)</a:t>
            </a:r>
          </a:p>
        </p:txBody>
      </p:sp>
      <p:sp>
        <p:nvSpPr>
          <p:cNvPr id="58372" name="Rectangle 4"/>
          <p:cNvSpPr>
            <a:spLocks noGrp="1" noChangeArrowheads="1"/>
          </p:cNvSpPr>
          <p:nvPr>
            <p:ph type="body" sz="half" idx="2"/>
          </p:nvPr>
        </p:nvSpPr>
        <p:spPr>
          <a:xfrm>
            <a:off x="4565650" y="1447800"/>
            <a:ext cx="4578350" cy="4171950"/>
          </a:xfrm>
        </p:spPr>
        <p:txBody>
          <a:bodyPr/>
          <a:lstStyle/>
          <a:p>
            <a:pPr eaLnBrk="1" hangingPunct="1"/>
            <a:r>
              <a:rPr lang="en-US" altLang="zh-CN" sz="2400" dirty="0" smtClean="0">
                <a:solidFill>
                  <a:schemeClr val="tx1"/>
                </a:solidFill>
                <a:ea typeface="宋体" pitchFamily="2" charset="-122"/>
              </a:rPr>
              <a:t>White is in the center, with saturation increasing towards the boundary</a:t>
            </a:r>
          </a:p>
          <a:p>
            <a:pPr eaLnBrk="1" hangingPunct="1"/>
            <a:r>
              <a:rPr lang="en-US" altLang="zh-CN" sz="2400" dirty="0" smtClean="0">
                <a:solidFill>
                  <a:schemeClr val="tx1"/>
                </a:solidFill>
                <a:ea typeface="宋体" pitchFamily="2" charset="-122"/>
              </a:rPr>
              <a:t>Mixing two colored lights creates colors on a straight line</a:t>
            </a:r>
          </a:p>
          <a:p>
            <a:pPr eaLnBrk="1" hangingPunct="1"/>
            <a:r>
              <a:rPr lang="en-US" altLang="zh-CN" sz="2400" dirty="0" smtClean="0">
                <a:solidFill>
                  <a:schemeClr val="tx1"/>
                </a:solidFill>
                <a:ea typeface="宋体" pitchFamily="2" charset="-122"/>
              </a:rPr>
              <a:t>Mixing 3 colors creates colors within a triangle</a:t>
            </a:r>
          </a:p>
          <a:p>
            <a:pPr eaLnBrk="1" hangingPunct="1"/>
            <a:r>
              <a:rPr lang="en-US" altLang="zh-CN" sz="2400" dirty="0" smtClean="0">
                <a:solidFill>
                  <a:schemeClr val="tx1"/>
                </a:solidFill>
                <a:ea typeface="宋体" pitchFamily="2" charset="-122"/>
              </a:rPr>
              <a:t>Curved edge means there are no 3 actual lights that can create all colors that humans perceive!</a:t>
            </a:r>
          </a:p>
        </p:txBody>
      </p:sp>
      <p:pic>
        <p:nvPicPr>
          <p:cNvPr id="58371" name="Picture 3" descr="cie"/>
          <p:cNvPicPr>
            <a:picLocks noChangeAspect="1" noChangeArrowheads="1"/>
          </p:cNvPicPr>
          <p:nvPr/>
        </p:nvPicPr>
        <p:blipFill>
          <a:blip r:embed="rId3" cstate="print"/>
          <a:srcRect/>
          <a:stretch>
            <a:fillRect/>
          </a:stretch>
        </p:blipFill>
        <p:spPr bwMode="auto">
          <a:xfrm>
            <a:off x="323528" y="1484784"/>
            <a:ext cx="4337136" cy="453650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3" name="Rectangle 3"/>
          <p:cNvSpPr>
            <a:spLocks noGrp="1" noChangeArrowheads="1"/>
          </p:cNvSpPr>
          <p:nvPr>
            <p:ph idx="1"/>
          </p:nvPr>
        </p:nvSpPr>
        <p:spPr>
          <a:xfrm>
            <a:off x="381000" y="1371600"/>
            <a:ext cx="8458200" cy="4953000"/>
          </a:xfrm>
        </p:spPr>
        <p:txBody>
          <a:bodyPr/>
          <a:lstStyle/>
          <a:p>
            <a:pPr marL="609600" indent="-609600">
              <a:lnSpc>
                <a:spcPct val="90000"/>
              </a:lnSpc>
            </a:pPr>
            <a:r>
              <a:rPr lang="en-US" altLang="zh-CN" dirty="0">
                <a:solidFill>
                  <a:srgbClr val="00B050"/>
                </a:solidFill>
              </a:rPr>
              <a:t>Color Balance:</a:t>
            </a:r>
          </a:p>
          <a:p>
            <a:pPr marL="990600" lvl="1" indent="-533400">
              <a:lnSpc>
                <a:spcPct val="90000"/>
              </a:lnSpc>
            </a:pPr>
            <a:r>
              <a:rPr lang="en-US" altLang="zh-CN" dirty="0">
                <a:solidFill>
                  <a:srgbClr val="00B050"/>
                </a:solidFill>
              </a:rPr>
              <a:t>Color images often do not appear properly when display:   </a:t>
            </a:r>
            <a:r>
              <a:rPr lang="en-US" altLang="zh-CN" dirty="0">
                <a:solidFill>
                  <a:srgbClr val="FF0000"/>
                </a:solidFill>
              </a:rPr>
              <a:t>“out of balance”</a:t>
            </a:r>
          </a:p>
          <a:p>
            <a:pPr marL="990600" lvl="1" indent="-533400">
              <a:lnSpc>
                <a:spcPct val="90000"/>
              </a:lnSpc>
            </a:pPr>
            <a:r>
              <a:rPr lang="en-US" altLang="zh-CN" dirty="0">
                <a:solidFill>
                  <a:srgbClr val="00B050"/>
                </a:solidFill>
              </a:rPr>
              <a:t>The remedy for color imbalance is to use linear gray-scale transformations on each of the R,G and B images. Usually only two of them need to be transformed to match the third:</a:t>
            </a:r>
          </a:p>
          <a:p>
            <a:pPr marL="1371600" lvl="2" indent="-457200">
              <a:lnSpc>
                <a:spcPct val="90000"/>
              </a:lnSpc>
              <a:buFontTx/>
              <a:buAutoNum type="arabicPeriod"/>
            </a:pPr>
            <a:r>
              <a:rPr lang="en-US" altLang="zh-CN" dirty="0"/>
              <a:t>Select relatively uniform light and dark gray areas</a:t>
            </a:r>
          </a:p>
          <a:p>
            <a:pPr marL="1371600" lvl="2" indent="-457200">
              <a:lnSpc>
                <a:spcPct val="90000"/>
              </a:lnSpc>
              <a:buFontTx/>
              <a:buAutoNum type="arabicPeriod"/>
            </a:pPr>
            <a:r>
              <a:rPr lang="en-US" altLang="zh-CN" dirty="0"/>
              <a:t>Compute the mean gray level of both areas in all three component images</a:t>
            </a:r>
          </a:p>
          <a:p>
            <a:pPr marL="1371600" lvl="2" indent="-457200">
              <a:lnSpc>
                <a:spcPct val="90000"/>
              </a:lnSpc>
              <a:buFontTx/>
              <a:buAutoNum type="arabicPeriod"/>
            </a:pPr>
            <a:r>
              <a:rPr lang="en-US" altLang="zh-CN" dirty="0"/>
              <a:t>Use a linear contrast stretch on two of them matching the third.</a:t>
            </a:r>
          </a:p>
        </p:txBody>
      </p:sp>
      <p:sp>
        <p:nvSpPr>
          <p:cNvPr id="486402" name="Rectangle 2"/>
          <p:cNvSpPr>
            <a:spLocks noChangeArrowheads="1"/>
          </p:cNvSpPr>
          <p:nvPr/>
        </p:nvSpPr>
        <p:spPr bwMode="auto">
          <a:xfrm>
            <a:off x="22225" y="0"/>
            <a:ext cx="9121775" cy="877887"/>
          </a:xfrm>
          <a:prstGeom prst="rect">
            <a:avLst/>
          </a:prstGeom>
          <a:noFill/>
          <a:ln w="12700">
            <a:noFill/>
            <a:miter lim="800000"/>
            <a:headEnd/>
            <a:tailEnd/>
          </a:ln>
          <a:effectLst/>
        </p:spPr>
        <p:txBody>
          <a:bodyPr lIns="90487" tIns="44450" rIns="90487" bIns="44450" anchor="b"/>
          <a:lstStyle/>
          <a:p>
            <a:pPr algn="ctr">
              <a:spcBef>
                <a:spcPct val="0"/>
              </a:spcBef>
            </a:pPr>
            <a:r>
              <a:rPr lang="en-US" altLang="zh-CN" sz="3200" b="1" dirty="0" smtClean="0">
                <a:solidFill>
                  <a:srgbClr val="00B0F0"/>
                </a:solidFill>
              </a:rPr>
              <a:t>      Color </a:t>
            </a:r>
            <a:r>
              <a:rPr lang="en-US" altLang="zh-CN" sz="3200" b="1" dirty="0">
                <a:solidFill>
                  <a:srgbClr val="00B0F0"/>
                </a:solidFill>
              </a:rPr>
              <a:t>Image Enhancement</a:t>
            </a:r>
            <a:endParaRPr lang="zh-CN" altLang="en-US" sz="3200" b="1" dirty="0">
              <a:solidFill>
                <a:srgbClr val="00B0F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a:xfrm>
            <a:off x="683568" y="0"/>
            <a:ext cx="7772400" cy="838200"/>
          </a:xfrm>
          <a:noFill/>
          <a:ln/>
        </p:spPr>
        <p:txBody>
          <a:bodyPr lIns="90487" tIns="44450" rIns="90487" bIns="44450" anchor="b"/>
          <a:lstStyle/>
          <a:p>
            <a:r>
              <a:rPr lang="en-US" altLang="zh-CN" b="1" dirty="0">
                <a:solidFill>
                  <a:srgbClr val="00B0F0"/>
                </a:solidFill>
              </a:rPr>
              <a:t>Color Image Enhancement</a:t>
            </a:r>
          </a:p>
        </p:txBody>
      </p:sp>
      <p:sp>
        <p:nvSpPr>
          <p:cNvPr id="487427" name="Rectangle 3"/>
          <p:cNvSpPr>
            <a:spLocks noGrp="1" noChangeArrowheads="1"/>
          </p:cNvSpPr>
          <p:nvPr>
            <p:ph idx="1"/>
          </p:nvPr>
        </p:nvSpPr>
        <p:spPr>
          <a:xfrm>
            <a:off x="457200" y="1447800"/>
            <a:ext cx="8001000" cy="4800600"/>
          </a:xfrm>
        </p:spPr>
        <p:txBody>
          <a:bodyPr>
            <a:normAutofit fontScale="92500"/>
          </a:bodyPr>
          <a:lstStyle/>
          <a:p>
            <a:pPr>
              <a:lnSpc>
                <a:spcPct val="90000"/>
              </a:lnSpc>
            </a:pPr>
            <a:r>
              <a:rPr lang="en-US" altLang="zh-CN" dirty="0">
                <a:solidFill>
                  <a:srgbClr val="00B050"/>
                </a:solidFill>
              </a:rPr>
              <a:t>Contrast and Color Enhancement:</a:t>
            </a:r>
          </a:p>
          <a:p>
            <a:pPr lvl="1">
              <a:lnSpc>
                <a:spcPct val="90000"/>
              </a:lnSpc>
            </a:pPr>
            <a:r>
              <a:rPr lang="en-US" altLang="zh-CN" dirty="0">
                <a:solidFill>
                  <a:srgbClr val="00B050"/>
                </a:solidFill>
              </a:rPr>
              <a:t>Saturation Enhancement</a:t>
            </a:r>
          </a:p>
          <a:p>
            <a:pPr lvl="2">
              <a:lnSpc>
                <a:spcPct val="90000"/>
              </a:lnSpc>
            </a:pPr>
            <a:r>
              <a:rPr lang="en-US" altLang="zh-CN" dirty="0"/>
              <a:t>We can make the colors more bold by multiplying the saturation at each pixel by a constant greater than 1</a:t>
            </a:r>
          </a:p>
          <a:p>
            <a:pPr lvl="2">
              <a:lnSpc>
                <a:spcPct val="90000"/>
              </a:lnSpc>
            </a:pPr>
            <a:r>
              <a:rPr lang="en-US" altLang="zh-CN" dirty="0"/>
              <a:t>A constant less than 1 reduces the apparent intensity of the colors.</a:t>
            </a:r>
          </a:p>
          <a:p>
            <a:pPr lvl="1">
              <a:lnSpc>
                <a:spcPct val="90000"/>
              </a:lnSpc>
            </a:pPr>
            <a:r>
              <a:rPr lang="en-US" altLang="zh-CN" dirty="0">
                <a:solidFill>
                  <a:srgbClr val="00B050"/>
                </a:solidFill>
              </a:rPr>
              <a:t>Hue Alteration:</a:t>
            </a:r>
          </a:p>
          <a:p>
            <a:pPr lvl="2">
              <a:lnSpc>
                <a:spcPct val="90000"/>
              </a:lnSpc>
            </a:pPr>
            <a:r>
              <a:rPr lang="en-US" altLang="zh-CN" dirty="0"/>
              <a:t>Since hue is an angle, a constant can be added to it</a:t>
            </a:r>
          </a:p>
          <a:p>
            <a:pPr lvl="2">
              <a:lnSpc>
                <a:spcPct val="90000"/>
              </a:lnSpc>
            </a:pPr>
            <a:r>
              <a:rPr lang="en-US" altLang="zh-CN" dirty="0"/>
              <a:t>If the added or subtracted angle is only a few degree, the process will </a:t>
            </a:r>
            <a:r>
              <a:rPr lang="en-US" altLang="zh-CN" dirty="0">
                <a:latin typeface="Helvetica"/>
              </a:rPr>
              <a:t>“</a:t>
            </a:r>
            <a:r>
              <a:rPr lang="en-US" altLang="zh-CN" dirty="0"/>
              <a:t>cool</a:t>
            </a:r>
            <a:r>
              <a:rPr lang="en-US" altLang="zh-CN" dirty="0">
                <a:latin typeface="Helvetica"/>
              </a:rPr>
              <a:t>”</a:t>
            </a:r>
            <a:r>
              <a:rPr lang="en-US" altLang="zh-CN" dirty="0"/>
              <a:t> or </a:t>
            </a:r>
            <a:r>
              <a:rPr lang="en-US" altLang="zh-CN" dirty="0">
                <a:latin typeface="Helvetica"/>
              </a:rPr>
              <a:t>“</a:t>
            </a:r>
            <a:r>
              <a:rPr lang="en-US" altLang="zh-CN" dirty="0"/>
              <a:t>warm</a:t>
            </a:r>
            <a:r>
              <a:rPr lang="en-US" altLang="zh-CN" dirty="0">
                <a:latin typeface="Helvetica"/>
              </a:rPr>
              <a:t>”</a:t>
            </a:r>
            <a:r>
              <a:rPr lang="en-US" altLang="zh-CN" dirty="0"/>
              <a:t> the color images </a:t>
            </a:r>
          </a:p>
          <a:p>
            <a:pPr lvl="2">
              <a:lnSpc>
                <a:spcPct val="90000"/>
              </a:lnSpc>
            </a:pPr>
            <a:r>
              <a:rPr lang="en-US" altLang="zh-CN" dirty="0"/>
              <a:t>Larger angles will drastically alter its appearance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0" y="116632"/>
            <a:ext cx="9121775" cy="689247"/>
          </a:xfrm>
          <a:noFill/>
          <a:ln/>
        </p:spPr>
        <p:txBody>
          <a:bodyPr lIns="90487" tIns="44450" rIns="90487" bIns="44450" anchor="b"/>
          <a:lstStyle/>
          <a:p>
            <a:r>
              <a:rPr lang="en-US" altLang="zh-CN" b="1" dirty="0">
                <a:solidFill>
                  <a:srgbClr val="00B0F0"/>
                </a:solidFill>
              </a:rPr>
              <a:t>Color Image Enhancement</a:t>
            </a:r>
          </a:p>
        </p:txBody>
      </p:sp>
      <p:sp>
        <p:nvSpPr>
          <p:cNvPr id="488451" name="Rectangle 3"/>
          <p:cNvSpPr>
            <a:spLocks noGrp="1" noChangeArrowheads="1"/>
          </p:cNvSpPr>
          <p:nvPr>
            <p:ph idx="1"/>
          </p:nvPr>
        </p:nvSpPr>
        <p:spPr>
          <a:xfrm>
            <a:off x="467544" y="980728"/>
            <a:ext cx="8001000" cy="5181600"/>
          </a:xfrm>
          <a:noFill/>
          <a:ln/>
        </p:spPr>
        <p:txBody>
          <a:bodyPr/>
          <a:lstStyle/>
          <a:p>
            <a:pPr marL="609600" indent="-609600"/>
            <a:r>
              <a:rPr lang="en-US" altLang="zh-CN" sz="3600" dirty="0">
                <a:solidFill>
                  <a:srgbClr val="00B050"/>
                </a:solidFill>
              </a:rPr>
              <a:t>Color Image restoration:</a:t>
            </a:r>
          </a:p>
          <a:p>
            <a:pPr marL="990600" lvl="1" indent="-533400"/>
            <a:r>
              <a:rPr lang="en-US" altLang="zh-CN" sz="2200" dirty="0">
                <a:solidFill>
                  <a:schemeClr val="tx1"/>
                </a:solidFill>
              </a:rPr>
              <a:t>Use a linear point operation to ensure that the RGB image fits properly within gray scale and color </a:t>
            </a:r>
            <a:r>
              <a:rPr lang="en-US" altLang="zh-CN" sz="2200" dirty="0" smtClean="0">
                <a:solidFill>
                  <a:schemeClr val="tx1"/>
                </a:solidFill>
              </a:rPr>
              <a:t>balance</a:t>
            </a:r>
            <a:endParaRPr lang="en-US" altLang="zh-CN" sz="2200" dirty="0">
              <a:solidFill>
                <a:schemeClr val="tx1"/>
              </a:solidFill>
            </a:endParaRPr>
          </a:p>
          <a:p>
            <a:pPr marL="990600" lvl="1" indent="-533400"/>
            <a:r>
              <a:rPr lang="en-US" altLang="zh-CN" sz="2200" dirty="0">
                <a:solidFill>
                  <a:schemeClr val="tx1"/>
                </a:solidFill>
              </a:rPr>
              <a:t>Convert to HIS format</a:t>
            </a:r>
          </a:p>
          <a:p>
            <a:pPr marL="990600" lvl="1" indent="-533400"/>
            <a:r>
              <a:rPr lang="en-US" altLang="zh-CN" sz="2200" dirty="0">
                <a:solidFill>
                  <a:schemeClr val="tx1"/>
                </a:solidFill>
              </a:rPr>
              <a:t>Use a median filter on the hue and saturation images to reduce the random color </a:t>
            </a:r>
            <a:r>
              <a:rPr lang="en-US" altLang="zh-CN" sz="2200" dirty="0" smtClean="0">
                <a:solidFill>
                  <a:schemeClr val="tx1"/>
                </a:solidFill>
              </a:rPr>
              <a:t>noise</a:t>
            </a:r>
            <a:endParaRPr lang="en-US" altLang="zh-CN" sz="2200" dirty="0">
              <a:solidFill>
                <a:schemeClr val="tx1"/>
              </a:solidFill>
            </a:endParaRPr>
          </a:p>
          <a:p>
            <a:pPr marL="990600" lvl="1" indent="-533400"/>
            <a:r>
              <a:rPr lang="en-US" altLang="zh-CN" sz="2200" dirty="0">
                <a:solidFill>
                  <a:schemeClr val="tx1"/>
                </a:solidFill>
              </a:rPr>
              <a:t>Use a linear filter to restore the intensity, sharpens edges and enhance detail </a:t>
            </a:r>
          </a:p>
          <a:p>
            <a:pPr marL="990600" lvl="1" indent="-533400"/>
            <a:r>
              <a:rPr lang="en-US" altLang="zh-CN" sz="2200" dirty="0">
                <a:solidFill>
                  <a:schemeClr val="tx1"/>
                </a:solidFill>
              </a:rPr>
              <a:t>Use linear point operations on all three components to ensure proper utilization of the gray </a:t>
            </a:r>
            <a:r>
              <a:rPr lang="en-US" altLang="zh-CN" sz="2200" dirty="0" smtClean="0">
                <a:solidFill>
                  <a:schemeClr val="tx1"/>
                </a:solidFill>
              </a:rPr>
              <a:t>scale</a:t>
            </a:r>
            <a:endParaRPr lang="en-US" altLang="zh-CN" sz="2200" dirty="0">
              <a:solidFill>
                <a:schemeClr val="tx1"/>
              </a:solidFill>
            </a:endParaRPr>
          </a:p>
          <a:p>
            <a:pPr marL="990600" lvl="1" indent="-533400"/>
            <a:r>
              <a:rPr lang="en-US" altLang="zh-CN" sz="2200" dirty="0">
                <a:solidFill>
                  <a:schemeClr val="tx1"/>
                </a:solidFill>
              </a:rPr>
              <a:t>Convert to RGB format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685800" y="381000"/>
            <a:ext cx="7772400" cy="838200"/>
          </a:xfrm>
        </p:spPr>
        <p:txBody>
          <a:bodyPr/>
          <a:lstStyle/>
          <a:p>
            <a:r>
              <a:rPr lang="en-US" altLang="zh-CN" b="1" dirty="0">
                <a:solidFill>
                  <a:srgbClr val="00B0F0"/>
                </a:solidFill>
              </a:rPr>
              <a:t>Color Image </a:t>
            </a:r>
            <a:r>
              <a:rPr lang="en-US" altLang="zh-CN" b="1" dirty="0" smtClean="0">
                <a:solidFill>
                  <a:srgbClr val="00B0F0"/>
                </a:solidFill>
              </a:rPr>
              <a:t>processing</a:t>
            </a:r>
            <a:endParaRPr lang="zh-CN" altLang="en-US" b="1" dirty="0">
              <a:solidFill>
                <a:srgbClr val="00B0F0"/>
              </a:solidFill>
            </a:endParaRPr>
          </a:p>
        </p:txBody>
      </p:sp>
      <p:sp>
        <p:nvSpPr>
          <p:cNvPr id="489475" name="Rectangle 3"/>
          <p:cNvSpPr>
            <a:spLocks noGrp="1" noChangeArrowheads="1"/>
          </p:cNvSpPr>
          <p:nvPr>
            <p:ph idx="1"/>
          </p:nvPr>
        </p:nvSpPr>
        <p:spPr>
          <a:xfrm>
            <a:off x="685800" y="1371600"/>
            <a:ext cx="7772400" cy="4724400"/>
          </a:xfrm>
        </p:spPr>
        <p:txBody>
          <a:bodyPr/>
          <a:lstStyle/>
          <a:p>
            <a:r>
              <a:rPr lang="en-US" altLang="zh-CN" dirty="0" smtClean="0">
                <a:solidFill>
                  <a:srgbClr val="00B050"/>
                </a:solidFill>
              </a:rPr>
              <a:t>Pseudo color</a:t>
            </a:r>
            <a:endParaRPr lang="en-US" altLang="zh-CN" dirty="0">
              <a:solidFill>
                <a:srgbClr val="00B050"/>
              </a:solidFill>
            </a:endParaRPr>
          </a:p>
          <a:p>
            <a:pPr lvl="1"/>
            <a:r>
              <a:rPr lang="en-US" altLang="zh-CN" dirty="0">
                <a:solidFill>
                  <a:srgbClr val="00B050"/>
                </a:solidFill>
              </a:rPr>
              <a:t>This term refers to generating a color image from a monochrome image by mapping each of the gray levels to a point in color space.</a:t>
            </a:r>
          </a:p>
          <a:p>
            <a:pPr lvl="1"/>
            <a:r>
              <a:rPr lang="en-US" altLang="zh-CN" dirty="0">
                <a:solidFill>
                  <a:srgbClr val="00B050"/>
                </a:solidFill>
              </a:rPr>
              <a:t>Lookup table</a:t>
            </a:r>
          </a:p>
        </p:txBody>
      </p:sp>
      <p:sp>
        <p:nvSpPr>
          <p:cNvPr id="489476" name="Text Box 4"/>
          <p:cNvSpPr txBox="1">
            <a:spLocks noChangeArrowheads="1"/>
          </p:cNvSpPr>
          <p:nvPr/>
        </p:nvSpPr>
        <p:spPr bwMode="auto">
          <a:xfrm>
            <a:off x="5105400" y="5943600"/>
            <a:ext cx="3209925" cy="457200"/>
          </a:xfrm>
          <a:prstGeom prst="rect">
            <a:avLst/>
          </a:prstGeom>
          <a:noFill/>
          <a:ln w="12700">
            <a:noFill/>
            <a:miter lim="800000"/>
            <a:headEnd/>
            <a:tailEnd/>
          </a:ln>
          <a:effectLst/>
        </p:spPr>
        <p:txBody>
          <a:bodyPr wrap="none">
            <a:spAutoFit/>
          </a:bodyPr>
          <a:lstStyle/>
          <a:p>
            <a:pPr eaLnBrk="0" hangingPunct="0">
              <a:spcBef>
                <a:spcPct val="0"/>
              </a:spcBef>
            </a:pPr>
            <a:r>
              <a:rPr lang="en-US" altLang="zh-CN"/>
              <a:t>Pseudocolor</a:t>
            </a:r>
            <a:r>
              <a:rPr kumimoji="0" lang="en-US" altLang="zh-CN">
                <a:latin typeface="Times" pitchFamily="18" charset="0"/>
              </a:rPr>
              <a:t> color image</a:t>
            </a:r>
          </a:p>
        </p:txBody>
      </p:sp>
      <p:pic>
        <p:nvPicPr>
          <p:cNvPr id="489477" name="Picture 5" descr="cat"/>
          <p:cNvPicPr>
            <a:picLocks noChangeAspect="1" noChangeArrowheads="1"/>
          </p:cNvPicPr>
          <p:nvPr/>
        </p:nvPicPr>
        <p:blipFill>
          <a:blip r:embed="rId3" cstate="print"/>
          <a:srcRect/>
          <a:stretch>
            <a:fillRect/>
          </a:stretch>
        </p:blipFill>
        <p:spPr bwMode="auto">
          <a:xfrm>
            <a:off x="5486400" y="3810000"/>
            <a:ext cx="2286000" cy="2179638"/>
          </a:xfrm>
          <a:prstGeom prst="rect">
            <a:avLst/>
          </a:prstGeom>
          <a:noFill/>
        </p:spPr>
      </p:pic>
      <p:pic>
        <p:nvPicPr>
          <p:cNvPr id="489478" name="Picture 6" descr="cat copy"/>
          <p:cNvPicPr>
            <a:picLocks noChangeAspect="1" noChangeArrowheads="1"/>
          </p:cNvPicPr>
          <p:nvPr/>
        </p:nvPicPr>
        <p:blipFill>
          <a:blip r:embed="rId4" cstate="print"/>
          <a:srcRect/>
          <a:stretch>
            <a:fillRect/>
          </a:stretch>
        </p:blipFill>
        <p:spPr bwMode="auto">
          <a:xfrm>
            <a:off x="2133600" y="3810000"/>
            <a:ext cx="2286000" cy="2179638"/>
          </a:xfrm>
          <a:prstGeom prst="rect">
            <a:avLst/>
          </a:prstGeom>
          <a:noFill/>
        </p:spPr>
      </p:pic>
      <p:sp>
        <p:nvSpPr>
          <p:cNvPr id="489479" name="Text Box 7"/>
          <p:cNvSpPr txBox="1">
            <a:spLocks noChangeArrowheads="1"/>
          </p:cNvSpPr>
          <p:nvPr/>
        </p:nvSpPr>
        <p:spPr bwMode="auto">
          <a:xfrm>
            <a:off x="2133600" y="5943600"/>
            <a:ext cx="2279650" cy="457200"/>
          </a:xfrm>
          <a:prstGeom prst="rect">
            <a:avLst/>
          </a:prstGeom>
          <a:noFill/>
          <a:ln w="12700">
            <a:noFill/>
            <a:miter lim="800000"/>
            <a:headEnd/>
            <a:tailEnd/>
          </a:ln>
          <a:effectLst/>
        </p:spPr>
        <p:txBody>
          <a:bodyPr wrap="none">
            <a:spAutoFit/>
          </a:bodyPr>
          <a:lstStyle/>
          <a:p>
            <a:pPr eaLnBrk="0" hangingPunct="0">
              <a:spcBef>
                <a:spcPct val="0"/>
              </a:spcBef>
            </a:pPr>
            <a:r>
              <a:rPr kumimoji="0" lang="en-US" altLang="zh-CN">
                <a:latin typeface="Times" pitchFamily="18" charset="0"/>
              </a:rPr>
              <a:t>Gray level image</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a:xfrm>
            <a:off x="0" y="908720"/>
            <a:ext cx="5116165" cy="1143000"/>
          </a:xfrm>
          <a:noFill/>
          <a:ln/>
        </p:spPr>
        <p:txBody>
          <a:bodyPr/>
          <a:lstStyle/>
          <a:p>
            <a:pPr algn="l"/>
            <a:r>
              <a:rPr lang="en-US" altLang="zh-CN" dirty="0" smtClean="0">
                <a:solidFill>
                  <a:srgbClr val="00B050"/>
                </a:solidFill>
              </a:rPr>
              <a:t>Pseudo color</a:t>
            </a:r>
            <a:endParaRPr lang="en-US" altLang="zh-CN" dirty="0">
              <a:solidFill>
                <a:srgbClr val="00B050"/>
              </a:solidFill>
            </a:endParaRPr>
          </a:p>
        </p:txBody>
      </p:sp>
      <p:sp>
        <p:nvSpPr>
          <p:cNvPr id="284675" name="Text Box 3"/>
          <p:cNvSpPr txBox="1">
            <a:spLocks noChangeArrowheads="1"/>
          </p:cNvSpPr>
          <p:nvPr/>
        </p:nvSpPr>
        <p:spPr bwMode="auto">
          <a:xfrm>
            <a:off x="1981200" y="1828800"/>
            <a:ext cx="6248400" cy="2031325"/>
          </a:xfrm>
          <a:prstGeom prst="rect">
            <a:avLst/>
          </a:prstGeom>
          <a:noFill/>
          <a:ln w="12700">
            <a:noFill/>
            <a:prstDash val="sysDot"/>
            <a:miter lim="800000"/>
            <a:headEnd type="none" w="sm" len="sm"/>
            <a:tailEnd type="none" w="sm" len="lg"/>
          </a:ln>
          <a:effectLst/>
        </p:spPr>
        <p:txBody>
          <a:bodyPr>
            <a:spAutoFit/>
          </a:bodyPr>
          <a:lstStyle/>
          <a:p>
            <a:pPr algn="just" eaLnBrk="0" hangingPunct="0"/>
            <a:r>
              <a:rPr lang="en-US" altLang="zh-CN" dirty="0" smtClean="0">
                <a:latin typeface="华文新魏" pitchFamily="2" charset="-122"/>
              </a:rPr>
              <a:t>(1)</a:t>
            </a:r>
          </a:p>
          <a:p>
            <a:pPr algn="just" eaLnBrk="0" hangingPunct="0"/>
            <a:endParaRPr lang="en-US" altLang="zh-CN" dirty="0">
              <a:latin typeface="华文新魏" pitchFamily="2" charset="-122"/>
            </a:endParaRPr>
          </a:p>
          <a:p>
            <a:pPr algn="just" eaLnBrk="0" hangingPunct="0"/>
            <a:endParaRPr lang="en-US" altLang="zh-CN" dirty="0" smtClean="0">
              <a:latin typeface="华文新魏" pitchFamily="2" charset="-122"/>
            </a:endParaRPr>
          </a:p>
          <a:p>
            <a:pPr algn="just" eaLnBrk="0" hangingPunct="0"/>
            <a:endParaRPr lang="en-US" altLang="zh-CN" dirty="0">
              <a:latin typeface="华文新魏" pitchFamily="2" charset="-122"/>
            </a:endParaRPr>
          </a:p>
          <a:p>
            <a:pPr algn="just" eaLnBrk="0" hangingPunct="0"/>
            <a:endParaRPr lang="en-US" altLang="zh-CN" dirty="0" smtClean="0">
              <a:latin typeface="华文新魏" pitchFamily="2" charset="-122"/>
            </a:endParaRPr>
          </a:p>
          <a:p>
            <a:pPr algn="just" eaLnBrk="0" hangingPunct="0"/>
            <a:endParaRPr lang="en-US" altLang="zh-CN" dirty="0" smtClean="0">
              <a:latin typeface="华文新魏" pitchFamily="2" charset="-122"/>
            </a:endParaRPr>
          </a:p>
          <a:p>
            <a:pPr algn="just" eaLnBrk="0" hangingPunct="0"/>
            <a:r>
              <a:rPr lang="en-US" altLang="zh-CN" dirty="0" smtClean="0">
                <a:latin typeface="华文新魏" pitchFamily="2" charset="-122"/>
              </a:rPr>
              <a:t>(2)</a:t>
            </a:r>
            <a:endParaRPr lang="zh-CN" altLang="en-US" dirty="0">
              <a:solidFill>
                <a:srgbClr val="CC0000"/>
              </a:solidFill>
              <a:effectLst>
                <a:outerShdw blurRad="38100" dist="38100" dir="2700000" algn="tl">
                  <a:srgbClr val="000000"/>
                </a:outerShdw>
              </a:effectLst>
            </a:endParaRPr>
          </a:p>
        </p:txBody>
      </p:sp>
      <p:graphicFrame>
        <p:nvGraphicFramePr>
          <p:cNvPr id="957440" name="Object 1024"/>
          <p:cNvGraphicFramePr>
            <a:graphicFrameLocks noChangeAspect="1"/>
          </p:cNvGraphicFramePr>
          <p:nvPr/>
        </p:nvGraphicFramePr>
        <p:xfrm>
          <a:off x="2483768" y="3933056"/>
          <a:ext cx="3609975" cy="1952625"/>
        </p:xfrm>
        <a:graphic>
          <a:graphicData uri="http://schemas.openxmlformats.org/presentationml/2006/ole">
            <mc:AlternateContent xmlns:mc="http://schemas.openxmlformats.org/markup-compatibility/2006">
              <mc:Choice xmlns:v="urn:schemas-microsoft-com:vml" Requires="v">
                <p:oleObj spid="_x0000_s155694" name="Equation" r:id="rId4" imgW="1320480" imgH="685800" progId="Equation.3">
                  <p:embed/>
                </p:oleObj>
              </mc:Choice>
              <mc:Fallback>
                <p:oleObj name="Equation" r:id="rId4" imgW="1320480" imgH="685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3933056"/>
                        <a:ext cx="3609975" cy="1952625"/>
                      </a:xfrm>
                      <a:prstGeom prst="rect">
                        <a:avLst/>
                      </a:prstGeom>
                      <a:solidFill>
                        <a:schemeClr val="accent1"/>
                      </a:solidFill>
                      <a:ln w="76200" cmpd="tri">
                        <a:solidFill>
                          <a:srgbClr val="CC0000"/>
                        </a:solidFill>
                        <a:miter lim="800000"/>
                        <a:headEnd/>
                        <a:tailEnd/>
                      </a:ln>
                    </p:spPr>
                  </p:pic>
                </p:oleObj>
              </mc:Fallback>
            </mc:AlternateContent>
          </a:graphicData>
        </a:graphic>
      </p:graphicFrame>
      <p:graphicFrame>
        <p:nvGraphicFramePr>
          <p:cNvPr id="4099" name="Object 3"/>
          <p:cNvGraphicFramePr>
            <a:graphicFrameLocks noChangeAspect="1"/>
          </p:cNvGraphicFramePr>
          <p:nvPr/>
        </p:nvGraphicFramePr>
        <p:xfrm>
          <a:off x="2411760" y="2564904"/>
          <a:ext cx="5137150" cy="422275"/>
        </p:xfrm>
        <a:graphic>
          <a:graphicData uri="http://schemas.openxmlformats.org/presentationml/2006/ole">
            <mc:AlternateContent xmlns:mc="http://schemas.openxmlformats.org/markup-compatibility/2006">
              <mc:Choice xmlns:v="urn:schemas-microsoft-com:vml" Requires="v">
                <p:oleObj spid="_x0000_s155695" name="Equation" r:id="rId6" imgW="2895480" imgH="228600" progId="Equation.3">
                  <p:embed/>
                </p:oleObj>
              </mc:Choice>
              <mc:Fallback>
                <p:oleObj name="Equation" r:id="rId6" imgW="2895480" imgH="2286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760" y="2564904"/>
                        <a:ext cx="5137150" cy="422275"/>
                      </a:xfrm>
                      <a:prstGeom prst="rect">
                        <a:avLst/>
                      </a:prstGeom>
                      <a:solidFill>
                        <a:schemeClr val="accent1"/>
                      </a:solidFill>
                      <a:ln w="76200" cmpd="tri">
                        <a:solidFill>
                          <a:srgbClr val="CC0000"/>
                        </a:solidFill>
                        <a:miter lim="800000"/>
                        <a:headEnd/>
                        <a:tailEnd/>
                      </a:ln>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4674"/>
                                        </p:tgtEl>
                                        <p:attrNameLst>
                                          <p:attrName>style.visibility</p:attrName>
                                        </p:attrNameLst>
                                      </p:cBhvr>
                                      <p:to>
                                        <p:strVal val="visible"/>
                                      </p:to>
                                    </p:set>
                                    <p:animEffect transition="in" filter="wipe(left)">
                                      <p:cBhvr>
                                        <p:cTn id="7" dur="500"/>
                                        <p:tgtEl>
                                          <p:spTgt spid="28467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4675">
                                            <p:txEl>
                                              <p:pRg st="0" end="0"/>
                                            </p:txEl>
                                          </p:spTgt>
                                        </p:tgtEl>
                                        <p:attrNameLst>
                                          <p:attrName>style.visibility</p:attrName>
                                        </p:attrNameLst>
                                      </p:cBhvr>
                                      <p:to>
                                        <p:strVal val="visible"/>
                                      </p:to>
                                    </p:set>
                                    <p:animEffect transition="in" filter="wipe(left)">
                                      <p:cBhvr>
                                        <p:cTn id="11" dur="500"/>
                                        <p:tgtEl>
                                          <p:spTgt spid="284675">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4675">
                                            <p:txEl>
                                              <p:pRg st="6" end="6"/>
                                            </p:txEl>
                                          </p:spTgt>
                                        </p:tgtEl>
                                        <p:attrNameLst>
                                          <p:attrName>style.visibility</p:attrName>
                                        </p:attrNameLst>
                                      </p:cBhvr>
                                      <p:to>
                                        <p:strVal val="visible"/>
                                      </p:to>
                                    </p:set>
                                    <p:animEffect transition="in" filter="wipe(left)">
                                      <p:cBhvr>
                                        <p:cTn id="15" dur="500"/>
                                        <p:tgtEl>
                                          <p:spTgt spid="284675">
                                            <p:txEl>
                                              <p:pRg st="6" end="6"/>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957440"/>
                                        </p:tgtEl>
                                        <p:attrNameLst>
                                          <p:attrName>style.visibility</p:attrName>
                                        </p:attrNameLst>
                                      </p:cBhvr>
                                      <p:to>
                                        <p:strVal val="visible"/>
                                      </p:to>
                                    </p:set>
                                    <p:animEffect transition="in" filter="checkerboard(across)">
                                      <p:cBhvr>
                                        <p:cTn id="19" dur="500"/>
                                        <p:tgtEl>
                                          <p:spTgt spid="957440"/>
                                        </p:tgtEl>
                                      </p:cBhvr>
                                    </p:animEffect>
                                  </p:childTnLst>
                                  <p:subTnLst>
                                    <p:audio>
                                      <p:cMediaNode>
                                        <p:cTn display="0" masterRel="sameClick">
                                          <p:stCondLst>
                                            <p:cond evt="begin" delay="0">
                                              <p:tn val="17"/>
                                            </p:cond>
                                          </p:stCondLst>
                                          <p:endCondLst>
                                            <p:cond evt="onStopAudio" delay="0">
                                              <p:tgtEl>
                                                <p:sldTgt/>
                                              </p:tgtEl>
                                            </p:cond>
                                          </p:endCondLst>
                                        </p:cTn>
                                        <p:tgtEl>
                                          <p:sndTgt r:embed="rId3" name="projctor.wav"/>
                                        </p:tgtEl>
                                      </p:cMediaNode>
                                    </p:audio>
                                  </p:subTnLst>
                                </p:cTn>
                              </p:par>
                            </p:childTnLst>
                          </p:cTn>
                        </p:par>
                        <p:par>
                          <p:cTn id="20" fill="hold">
                            <p:stCondLst>
                              <p:cond delay="2000"/>
                            </p:stCondLst>
                            <p:childTnLst>
                              <p:par>
                                <p:cTn id="21" presetID="17" presetClass="entr" presetSubtype="10" fill="hold" nodeType="afterEffect">
                                  <p:stCondLst>
                                    <p:cond delay="0"/>
                                  </p:stCondLst>
                                  <p:childTnLst>
                                    <p:set>
                                      <p:cBhvr>
                                        <p:cTn id="22" dur="1" fill="hold">
                                          <p:stCondLst>
                                            <p:cond delay="0"/>
                                          </p:stCondLst>
                                        </p:cTn>
                                        <p:tgtEl>
                                          <p:spTgt spid="4099"/>
                                        </p:tgtEl>
                                        <p:attrNameLst>
                                          <p:attrName>style.visibility</p:attrName>
                                        </p:attrNameLst>
                                      </p:cBhvr>
                                      <p:to>
                                        <p:strVal val="visible"/>
                                      </p:to>
                                    </p:set>
                                    <p:anim calcmode="lin" valueType="num">
                                      <p:cBhvr>
                                        <p:cTn id="23" dur="500" fill="hold"/>
                                        <p:tgtEl>
                                          <p:spTgt spid="4099"/>
                                        </p:tgtEl>
                                        <p:attrNameLst>
                                          <p:attrName>ppt_w</p:attrName>
                                        </p:attrNameLst>
                                      </p:cBhvr>
                                      <p:tavLst>
                                        <p:tav tm="0">
                                          <p:val>
                                            <p:fltVal val="0"/>
                                          </p:val>
                                        </p:tav>
                                        <p:tav tm="100000">
                                          <p:val>
                                            <p:strVal val="#ppt_w"/>
                                          </p:val>
                                        </p:tav>
                                      </p:tavLst>
                                    </p:anim>
                                    <p:anim calcmode="lin" valueType="num">
                                      <p:cBhvr>
                                        <p:cTn id="24" dur="500" fill="hold"/>
                                        <p:tgtEl>
                                          <p:spTgt spid="4099"/>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1"/>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autoUpdateAnimBg="0"/>
      <p:bldP spid="284675" grpId="0" build="p" autoUpdateAnimBg="0" advAuto="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5701" name="Text Box 5"/>
          <p:cNvSpPr txBox="1">
            <a:spLocks noChangeArrowheads="1"/>
          </p:cNvSpPr>
          <p:nvPr/>
        </p:nvSpPr>
        <p:spPr bwMode="auto">
          <a:xfrm>
            <a:off x="4267200" y="3789363"/>
            <a:ext cx="1335088" cy="782637"/>
          </a:xfrm>
          <a:prstGeom prst="rect">
            <a:avLst/>
          </a:prstGeom>
          <a:solidFill>
            <a:srgbClr val="00FFFF">
              <a:alpha val="50000"/>
            </a:srgbClr>
          </a:solidFill>
          <a:ln w="57150" cmpd="thickThin">
            <a:solidFill>
              <a:srgbClr val="CC0000"/>
            </a:solidFill>
            <a:miter lim="800000"/>
            <a:headEnd type="none" w="sm" len="sm"/>
            <a:tailEnd type="none" w="sm" len="sm"/>
          </a:ln>
          <a:effectLst/>
        </p:spPr>
        <p:txBody>
          <a:bodyPr wrap="none" lIns="234000" tIns="118800" rIns="234000" bIns="118800">
            <a:spAutoFit/>
          </a:bodyPr>
          <a:lstStyle/>
          <a:p>
            <a:r>
              <a:rPr lang="en-US" altLang="zh-CN" sz="3200">
                <a:solidFill>
                  <a:srgbClr val="00CC00"/>
                </a:solidFill>
                <a:effectLst>
                  <a:outerShdw blurRad="38100" dist="38100" dir="2700000" algn="tl">
                    <a:srgbClr val="000000"/>
                  </a:outerShdw>
                </a:effectLst>
                <a:ea typeface="华文彩云" pitchFamily="2" charset="-122"/>
              </a:rPr>
              <a:t>T</a:t>
            </a:r>
            <a:r>
              <a:rPr lang="en-US" altLang="zh-CN" sz="3200" baseline="-25000">
                <a:solidFill>
                  <a:srgbClr val="00CC00"/>
                </a:solidFill>
                <a:effectLst>
                  <a:outerShdw blurRad="38100" dist="38100" dir="2700000" algn="tl">
                    <a:srgbClr val="000000"/>
                  </a:outerShdw>
                </a:effectLst>
                <a:ea typeface="华文彩云" pitchFamily="2" charset="-122"/>
              </a:rPr>
              <a:t>G</a:t>
            </a:r>
            <a:r>
              <a:rPr lang="en-US" altLang="zh-CN" sz="3200">
                <a:solidFill>
                  <a:srgbClr val="00CC00"/>
                </a:solidFill>
                <a:effectLst>
                  <a:outerShdw blurRad="38100" dist="38100" dir="2700000" algn="tl">
                    <a:srgbClr val="000000"/>
                  </a:outerShdw>
                </a:effectLst>
                <a:ea typeface="华文彩云" pitchFamily="2" charset="-122"/>
              </a:rPr>
              <a:t>(</a:t>
            </a:r>
            <a:r>
              <a:rPr lang="en-US" altLang="zh-CN" sz="3200">
                <a:solidFill>
                  <a:srgbClr val="00CC00"/>
                </a:solidFill>
                <a:effectLst>
                  <a:outerShdw blurRad="38100" dist="38100" dir="2700000" algn="tl">
                    <a:srgbClr val="000000"/>
                  </a:outerShdw>
                </a:effectLst>
                <a:ea typeface="宋体" pitchFamily="2" charset="-122"/>
                <a:cs typeface="Times New Roman" charset="0"/>
              </a:rPr>
              <a:t>·</a:t>
            </a:r>
            <a:r>
              <a:rPr lang="en-US" altLang="zh-CN" sz="3200">
                <a:solidFill>
                  <a:srgbClr val="00CC00"/>
                </a:solidFill>
                <a:effectLst>
                  <a:outerShdw blurRad="38100" dist="38100" dir="2700000" algn="tl">
                    <a:srgbClr val="000000"/>
                  </a:outerShdw>
                </a:effectLst>
                <a:ea typeface="华文彩云" pitchFamily="2" charset="-122"/>
              </a:rPr>
              <a:t>)</a:t>
            </a:r>
          </a:p>
        </p:txBody>
      </p:sp>
      <p:sp>
        <p:nvSpPr>
          <p:cNvPr id="285702" name="Text Box 6"/>
          <p:cNvSpPr txBox="1">
            <a:spLocks noChangeArrowheads="1"/>
          </p:cNvSpPr>
          <p:nvPr/>
        </p:nvSpPr>
        <p:spPr bwMode="auto">
          <a:xfrm>
            <a:off x="1828800" y="3789363"/>
            <a:ext cx="1312863" cy="725487"/>
          </a:xfrm>
          <a:prstGeom prst="rect">
            <a:avLst/>
          </a:prstGeom>
          <a:noFill/>
          <a:ln w="57150" cmpd="thickThin">
            <a:noFill/>
            <a:miter lim="800000"/>
            <a:headEnd type="none" w="sm" len="sm"/>
            <a:tailEnd type="none" w="sm" len="sm"/>
          </a:ln>
          <a:effectLst/>
        </p:spPr>
        <p:txBody>
          <a:bodyPr wrap="none" lIns="234000" tIns="118800" rIns="234000" bIns="118800">
            <a:spAutoFit/>
          </a:bodyPr>
          <a:lstStyle/>
          <a:p>
            <a:r>
              <a:rPr lang="en-US" altLang="zh-CN" sz="3200" i="1" dirty="0">
                <a:effectLst>
                  <a:outerShdw blurRad="38100" dist="38100" dir="2700000" algn="tl">
                    <a:srgbClr val="000000"/>
                  </a:outerShdw>
                </a:effectLst>
                <a:ea typeface="华文彩云" pitchFamily="2" charset="-122"/>
              </a:rPr>
              <a:t>f(</a:t>
            </a:r>
            <a:r>
              <a:rPr lang="en-US" altLang="zh-CN" sz="3200" i="1" dirty="0" err="1">
                <a:effectLst>
                  <a:outerShdw blurRad="38100" dist="38100" dir="2700000" algn="tl">
                    <a:srgbClr val="000000"/>
                  </a:outerShdw>
                </a:effectLst>
                <a:ea typeface="华文彩云" pitchFamily="2" charset="-122"/>
              </a:rPr>
              <a:t>x,y</a:t>
            </a:r>
            <a:r>
              <a:rPr lang="en-US" altLang="zh-CN" sz="3200" i="1" dirty="0">
                <a:effectLst>
                  <a:outerShdw blurRad="38100" dist="38100" dir="2700000" algn="tl">
                    <a:srgbClr val="000000"/>
                  </a:outerShdw>
                </a:effectLst>
                <a:ea typeface="华文彩云" pitchFamily="2" charset="-122"/>
              </a:rPr>
              <a:t>)</a:t>
            </a:r>
          </a:p>
        </p:txBody>
      </p:sp>
      <p:sp>
        <p:nvSpPr>
          <p:cNvPr id="285703" name="Line 7"/>
          <p:cNvSpPr>
            <a:spLocks noChangeShapeType="1"/>
          </p:cNvSpPr>
          <p:nvPr/>
        </p:nvSpPr>
        <p:spPr bwMode="auto">
          <a:xfrm>
            <a:off x="2971800" y="4181475"/>
            <a:ext cx="381000" cy="0"/>
          </a:xfrm>
          <a:prstGeom prst="line">
            <a:avLst/>
          </a:prstGeom>
          <a:noFill/>
          <a:ln w="76200" cmpd="tri">
            <a:solidFill>
              <a:srgbClr val="CC0000"/>
            </a:solidFill>
            <a:round/>
            <a:headEnd type="none" w="sm" len="sm"/>
            <a:tailEnd type="triangle" w="sm" len="sm"/>
          </a:ln>
          <a:effectLst/>
        </p:spPr>
        <p:txBody>
          <a:bodyPr wrap="none"/>
          <a:lstStyle/>
          <a:p>
            <a:endParaRPr lang="zh-CN" altLang="en-US"/>
          </a:p>
        </p:txBody>
      </p:sp>
      <p:sp>
        <p:nvSpPr>
          <p:cNvPr id="285704" name="Text Box 8"/>
          <p:cNvSpPr txBox="1">
            <a:spLocks noChangeArrowheads="1"/>
          </p:cNvSpPr>
          <p:nvPr/>
        </p:nvSpPr>
        <p:spPr bwMode="auto">
          <a:xfrm>
            <a:off x="4267200" y="2417763"/>
            <a:ext cx="1320800" cy="782637"/>
          </a:xfrm>
          <a:prstGeom prst="rect">
            <a:avLst/>
          </a:prstGeom>
          <a:solidFill>
            <a:srgbClr val="00FFFF">
              <a:alpha val="50000"/>
            </a:srgbClr>
          </a:solidFill>
          <a:ln w="57150" cmpd="thickThin">
            <a:solidFill>
              <a:srgbClr val="CC0000"/>
            </a:solidFill>
            <a:miter lim="800000"/>
            <a:headEnd type="none" w="sm" len="sm"/>
            <a:tailEnd type="none" w="sm" len="sm"/>
          </a:ln>
          <a:effectLst/>
        </p:spPr>
        <p:txBody>
          <a:bodyPr wrap="none" lIns="234000" tIns="118800" rIns="234000" bIns="118800">
            <a:spAutoFit/>
          </a:bodyPr>
          <a:lstStyle/>
          <a:p>
            <a:r>
              <a:rPr lang="en-US" altLang="zh-CN" sz="3200" dirty="0">
                <a:solidFill>
                  <a:srgbClr val="CC0000"/>
                </a:solidFill>
                <a:effectLst>
                  <a:outerShdw blurRad="38100" dist="38100" dir="2700000" algn="tl">
                    <a:srgbClr val="000000"/>
                  </a:outerShdw>
                </a:effectLst>
                <a:ea typeface="华文彩云" pitchFamily="2" charset="-122"/>
              </a:rPr>
              <a:t>T</a:t>
            </a:r>
            <a:r>
              <a:rPr lang="en-US" altLang="zh-CN" sz="3200" baseline="-25000" dirty="0">
                <a:solidFill>
                  <a:srgbClr val="CC0000"/>
                </a:solidFill>
                <a:effectLst>
                  <a:outerShdw blurRad="38100" dist="38100" dir="2700000" algn="tl">
                    <a:srgbClr val="000000"/>
                  </a:outerShdw>
                </a:effectLst>
                <a:ea typeface="华文彩云" pitchFamily="2" charset="-122"/>
              </a:rPr>
              <a:t>R</a:t>
            </a:r>
            <a:r>
              <a:rPr lang="en-US" altLang="zh-CN" sz="3200" dirty="0">
                <a:solidFill>
                  <a:srgbClr val="CC0000"/>
                </a:solidFill>
                <a:effectLst>
                  <a:outerShdw blurRad="38100" dist="38100" dir="2700000" algn="tl">
                    <a:srgbClr val="000000"/>
                  </a:outerShdw>
                </a:effectLst>
                <a:ea typeface="华文彩云" pitchFamily="2" charset="-122"/>
              </a:rPr>
              <a:t>(</a:t>
            </a:r>
            <a:r>
              <a:rPr lang="en-US" altLang="zh-CN" sz="3200" dirty="0">
                <a:solidFill>
                  <a:srgbClr val="CC0000"/>
                </a:solidFill>
                <a:effectLst>
                  <a:outerShdw blurRad="38100" dist="38100" dir="2700000" algn="tl">
                    <a:srgbClr val="000000"/>
                  </a:outerShdw>
                </a:effectLst>
                <a:ea typeface="宋体" pitchFamily="2" charset="-122"/>
                <a:cs typeface="Times New Roman" charset="0"/>
              </a:rPr>
              <a:t>·</a:t>
            </a:r>
            <a:r>
              <a:rPr lang="en-US" altLang="zh-CN" sz="3200" dirty="0">
                <a:solidFill>
                  <a:srgbClr val="CC0000"/>
                </a:solidFill>
                <a:effectLst>
                  <a:outerShdw blurRad="38100" dist="38100" dir="2700000" algn="tl">
                    <a:srgbClr val="000000"/>
                  </a:outerShdw>
                </a:effectLst>
                <a:ea typeface="华文彩云" pitchFamily="2" charset="-122"/>
              </a:rPr>
              <a:t>)</a:t>
            </a:r>
          </a:p>
        </p:txBody>
      </p:sp>
      <p:sp>
        <p:nvSpPr>
          <p:cNvPr id="285705" name="Text Box 9"/>
          <p:cNvSpPr txBox="1">
            <a:spLocks noChangeArrowheads="1"/>
          </p:cNvSpPr>
          <p:nvPr/>
        </p:nvSpPr>
        <p:spPr bwMode="auto">
          <a:xfrm>
            <a:off x="4267200" y="5237163"/>
            <a:ext cx="1320800" cy="782637"/>
          </a:xfrm>
          <a:prstGeom prst="rect">
            <a:avLst/>
          </a:prstGeom>
          <a:solidFill>
            <a:srgbClr val="00FFFF">
              <a:alpha val="50000"/>
            </a:srgbClr>
          </a:solidFill>
          <a:ln w="57150" cmpd="thickThin">
            <a:solidFill>
              <a:srgbClr val="CC0000"/>
            </a:solidFill>
            <a:miter lim="800000"/>
            <a:headEnd type="none" w="sm" len="sm"/>
            <a:tailEnd type="none" w="sm" len="sm"/>
          </a:ln>
          <a:effectLst/>
        </p:spPr>
        <p:txBody>
          <a:bodyPr wrap="none" lIns="234000" tIns="118800" rIns="234000" bIns="118800">
            <a:spAutoFit/>
          </a:bodyPr>
          <a:lstStyle/>
          <a:p>
            <a:r>
              <a:rPr lang="en-US" altLang="zh-CN" sz="3200">
                <a:effectLst>
                  <a:outerShdw blurRad="38100" dist="38100" dir="2700000" algn="tl">
                    <a:srgbClr val="000000"/>
                  </a:outerShdw>
                </a:effectLst>
                <a:ea typeface="华文彩云" pitchFamily="2" charset="-122"/>
              </a:rPr>
              <a:t>T</a:t>
            </a:r>
            <a:r>
              <a:rPr lang="en-US" altLang="zh-CN" sz="3200" baseline="-25000">
                <a:effectLst>
                  <a:outerShdw blurRad="38100" dist="38100" dir="2700000" algn="tl">
                    <a:srgbClr val="000000"/>
                  </a:outerShdw>
                </a:effectLst>
                <a:ea typeface="华文彩云" pitchFamily="2" charset="-122"/>
              </a:rPr>
              <a:t>B</a:t>
            </a:r>
            <a:r>
              <a:rPr lang="en-US" altLang="zh-CN" sz="3200">
                <a:effectLst>
                  <a:outerShdw blurRad="38100" dist="38100" dir="2700000" algn="tl">
                    <a:srgbClr val="000000"/>
                  </a:outerShdw>
                </a:effectLst>
                <a:ea typeface="华文彩云" pitchFamily="2" charset="-122"/>
              </a:rPr>
              <a:t>(</a:t>
            </a:r>
            <a:r>
              <a:rPr lang="en-US" altLang="zh-CN" sz="3200">
                <a:effectLst>
                  <a:outerShdw blurRad="38100" dist="38100" dir="2700000" algn="tl">
                    <a:srgbClr val="000000"/>
                  </a:outerShdw>
                </a:effectLst>
                <a:ea typeface="宋体" pitchFamily="2" charset="-122"/>
                <a:cs typeface="Times New Roman" charset="0"/>
              </a:rPr>
              <a:t>·</a:t>
            </a:r>
            <a:r>
              <a:rPr lang="en-US" altLang="zh-CN" sz="3200">
                <a:effectLst>
                  <a:outerShdw blurRad="38100" dist="38100" dir="2700000" algn="tl">
                    <a:srgbClr val="000000"/>
                  </a:outerShdw>
                </a:effectLst>
                <a:ea typeface="华文彩云" pitchFamily="2" charset="-122"/>
              </a:rPr>
              <a:t>)</a:t>
            </a:r>
          </a:p>
        </p:txBody>
      </p:sp>
      <p:sp>
        <p:nvSpPr>
          <p:cNvPr id="285706" name="Line 10"/>
          <p:cNvSpPr>
            <a:spLocks noChangeShapeType="1"/>
          </p:cNvSpPr>
          <p:nvPr/>
        </p:nvSpPr>
        <p:spPr bwMode="auto">
          <a:xfrm>
            <a:off x="3429000" y="4191000"/>
            <a:ext cx="762000" cy="0"/>
          </a:xfrm>
          <a:prstGeom prst="line">
            <a:avLst/>
          </a:prstGeom>
          <a:noFill/>
          <a:ln w="76200" cmpd="tri">
            <a:solidFill>
              <a:srgbClr val="CC0000"/>
            </a:solidFill>
            <a:round/>
            <a:headEnd type="none" w="sm" len="sm"/>
            <a:tailEnd type="triangle" w="sm" len="sm"/>
          </a:ln>
          <a:effectLst/>
        </p:spPr>
        <p:txBody>
          <a:bodyPr wrap="none"/>
          <a:lstStyle/>
          <a:p>
            <a:endParaRPr lang="zh-CN" altLang="en-US"/>
          </a:p>
        </p:txBody>
      </p:sp>
      <p:sp>
        <p:nvSpPr>
          <p:cNvPr id="285707" name="Line 11"/>
          <p:cNvSpPr>
            <a:spLocks noChangeShapeType="1"/>
          </p:cNvSpPr>
          <p:nvPr/>
        </p:nvSpPr>
        <p:spPr bwMode="auto">
          <a:xfrm>
            <a:off x="3429000" y="2819400"/>
            <a:ext cx="0" cy="2819400"/>
          </a:xfrm>
          <a:prstGeom prst="line">
            <a:avLst/>
          </a:prstGeom>
          <a:noFill/>
          <a:ln w="76200" cmpd="tri">
            <a:solidFill>
              <a:srgbClr val="CC0000"/>
            </a:solidFill>
            <a:round/>
            <a:headEnd type="none" w="sm" len="sm"/>
            <a:tailEnd type="none" w="sm" len="sm"/>
          </a:ln>
          <a:effectLst/>
        </p:spPr>
        <p:txBody>
          <a:bodyPr wrap="none"/>
          <a:lstStyle/>
          <a:p>
            <a:endParaRPr lang="zh-CN" altLang="en-US"/>
          </a:p>
        </p:txBody>
      </p:sp>
      <p:sp>
        <p:nvSpPr>
          <p:cNvPr id="285708" name="Line 12"/>
          <p:cNvSpPr>
            <a:spLocks noChangeShapeType="1"/>
          </p:cNvSpPr>
          <p:nvPr/>
        </p:nvSpPr>
        <p:spPr bwMode="auto">
          <a:xfrm>
            <a:off x="3429000" y="2819400"/>
            <a:ext cx="762000" cy="0"/>
          </a:xfrm>
          <a:prstGeom prst="line">
            <a:avLst/>
          </a:prstGeom>
          <a:noFill/>
          <a:ln w="76200" cmpd="tri">
            <a:solidFill>
              <a:srgbClr val="CC0000"/>
            </a:solidFill>
            <a:round/>
            <a:headEnd type="none" w="sm" len="sm"/>
            <a:tailEnd type="triangle" w="sm" len="sm"/>
          </a:ln>
          <a:effectLst/>
        </p:spPr>
        <p:txBody>
          <a:bodyPr wrap="none"/>
          <a:lstStyle/>
          <a:p>
            <a:endParaRPr lang="zh-CN" altLang="en-US"/>
          </a:p>
        </p:txBody>
      </p:sp>
      <p:sp>
        <p:nvSpPr>
          <p:cNvPr id="285709" name="Line 13"/>
          <p:cNvSpPr>
            <a:spLocks noChangeShapeType="1"/>
          </p:cNvSpPr>
          <p:nvPr/>
        </p:nvSpPr>
        <p:spPr bwMode="auto">
          <a:xfrm>
            <a:off x="3429000" y="5638800"/>
            <a:ext cx="762000" cy="0"/>
          </a:xfrm>
          <a:prstGeom prst="line">
            <a:avLst/>
          </a:prstGeom>
          <a:noFill/>
          <a:ln w="76200" cmpd="tri">
            <a:solidFill>
              <a:srgbClr val="CC0000"/>
            </a:solidFill>
            <a:round/>
            <a:headEnd type="none" w="sm" len="sm"/>
            <a:tailEnd type="triangle" w="sm" len="sm"/>
          </a:ln>
          <a:effectLst/>
        </p:spPr>
        <p:txBody>
          <a:bodyPr wrap="none"/>
          <a:lstStyle/>
          <a:p>
            <a:endParaRPr lang="zh-CN" altLang="en-US"/>
          </a:p>
        </p:txBody>
      </p:sp>
      <p:sp>
        <p:nvSpPr>
          <p:cNvPr id="285710" name="Line 14"/>
          <p:cNvSpPr>
            <a:spLocks noChangeShapeType="1"/>
          </p:cNvSpPr>
          <p:nvPr/>
        </p:nvSpPr>
        <p:spPr bwMode="auto">
          <a:xfrm>
            <a:off x="5638800" y="2819400"/>
            <a:ext cx="762000" cy="0"/>
          </a:xfrm>
          <a:prstGeom prst="line">
            <a:avLst/>
          </a:prstGeom>
          <a:noFill/>
          <a:ln w="76200" cmpd="tri">
            <a:solidFill>
              <a:srgbClr val="CC0000"/>
            </a:solidFill>
            <a:round/>
            <a:headEnd type="none" w="sm" len="sm"/>
            <a:tailEnd type="triangle" w="sm" len="sm"/>
          </a:ln>
          <a:effectLst/>
        </p:spPr>
        <p:txBody>
          <a:bodyPr wrap="none"/>
          <a:lstStyle/>
          <a:p>
            <a:endParaRPr lang="zh-CN" altLang="en-US"/>
          </a:p>
        </p:txBody>
      </p:sp>
      <p:sp>
        <p:nvSpPr>
          <p:cNvPr id="285711" name="Text Box 15"/>
          <p:cNvSpPr txBox="1">
            <a:spLocks noChangeArrowheads="1"/>
          </p:cNvSpPr>
          <p:nvPr/>
        </p:nvSpPr>
        <p:spPr bwMode="auto">
          <a:xfrm>
            <a:off x="6535738" y="2438400"/>
            <a:ext cx="1447800" cy="725488"/>
          </a:xfrm>
          <a:prstGeom prst="rect">
            <a:avLst/>
          </a:prstGeom>
          <a:noFill/>
          <a:ln w="57150" cmpd="thickThin">
            <a:noFill/>
            <a:miter lim="800000"/>
            <a:headEnd type="none" w="sm" len="sm"/>
            <a:tailEnd type="none" w="sm" len="sm"/>
          </a:ln>
          <a:effectLst/>
        </p:spPr>
        <p:txBody>
          <a:bodyPr wrap="none" lIns="234000" tIns="118800" rIns="234000" bIns="118800">
            <a:spAutoFit/>
          </a:bodyPr>
          <a:lstStyle/>
          <a:p>
            <a:r>
              <a:rPr lang="en-US" altLang="zh-CN" sz="3200" i="1">
                <a:solidFill>
                  <a:srgbClr val="CC0000"/>
                </a:solidFill>
                <a:effectLst>
                  <a:outerShdw blurRad="38100" dist="38100" dir="2700000" algn="tl">
                    <a:srgbClr val="000000"/>
                  </a:outerShdw>
                </a:effectLst>
                <a:ea typeface="华文彩云" pitchFamily="2" charset="-122"/>
              </a:rPr>
              <a:t>R(x,y)</a:t>
            </a:r>
          </a:p>
        </p:txBody>
      </p:sp>
      <p:sp>
        <p:nvSpPr>
          <p:cNvPr id="285712" name="Line 16"/>
          <p:cNvSpPr>
            <a:spLocks noChangeShapeType="1"/>
          </p:cNvSpPr>
          <p:nvPr/>
        </p:nvSpPr>
        <p:spPr bwMode="auto">
          <a:xfrm>
            <a:off x="5638800" y="4191000"/>
            <a:ext cx="762000" cy="0"/>
          </a:xfrm>
          <a:prstGeom prst="line">
            <a:avLst/>
          </a:prstGeom>
          <a:noFill/>
          <a:ln w="76200" cmpd="tri">
            <a:solidFill>
              <a:srgbClr val="CC0000"/>
            </a:solidFill>
            <a:round/>
            <a:headEnd type="none" w="sm" len="sm"/>
            <a:tailEnd type="triangle" w="sm" len="sm"/>
          </a:ln>
          <a:effectLst/>
        </p:spPr>
        <p:txBody>
          <a:bodyPr wrap="none"/>
          <a:lstStyle/>
          <a:p>
            <a:endParaRPr lang="zh-CN" altLang="en-US"/>
          </a:p>
        </p:txBody>
      </p:sp>
      <p:sp>
        <p:nvSpPr>
          <p:cNvPr id="285713" name="Text Box 17"/>
          <p:cNvSpPr txBox="1">
            <a:spLocks noChangeArrowheads="1"/>
          </p:cNvSpPr>
          <p:nvPr/>
        </p:nvSpPr>
        <p:spPr bwMode="auto">
          <a:xfrm>
            <a:off x="6553200" y="3810000"/>
            <a:ext cx="1493838" cy="725488"/>
          </a:xfrm>
          <a:prstGeom prst="rect">
            <a:avLst/>
          </a:prstGeom>
          <a:noFill/>
          <a:ln w="57150" cmpd="thickThin">
            <a:noFill/>
            <a:miter lim="800000"/>
            <a:headEnd type="none" w="sm" len="sm"/>
            <a:tailEnd type="none" w="sm" len="sm"/>
          </a:ln>
          <a:effectLst/>
        </p:spPr>
        <p:txBody>
          <a:bodyPr wrap="none" lIns="234000" tIns="118800" rIns="234000" bIns="118800">
            <a:spAutoFit/>
          </a:bodyPr>
          <a:lstStyle/>
          <a:p>
            <a:r>
              <a:rPr lang="en-US" altLang="zh-CN" sz="3200" i="1">
                <a:solidFill>
                  <a:srgbClr val="00CC00"/>
                </a:solidFill>
                <a:effectLst>
                  <a:outerShdw blurRad="38100" dist="38100" dir="2700000" algn="tl">
                    <a:srgbClr val="000000"/>
                  </a:outerShdw>
                </a:effectLst>
                <a:ea typeface="华文彩云" pitchFamily="2" charset="-122"/>
              </a:rPr>
              <a:t>G(x,y)</a:t>
            </a:r>
          </a:p>
        </p:txBody>
      </p:sp>
      <p:sp>
        <p:nvSpPr>
          <p:cNvPr id="285714" name="Line 18"/>
          <p:cNvSpPr>
            <a:spLocks noChangeShapeType="1"/>
          </p:cNvSpPr>
          <p:nvPr/>
        </p:nvSpPr>
        <p:spPr bwMode="auto">
          <a:xfrm>
            <a:off x="5638800" y="5638800"/>
            <a:ext cx="762000" cy="0"/>
          </a:xfrm>
          <a:prstGeom prst="line">
            <a:avLst/>
          </a:prstGeom>
          <a:noFill/>
          <a:ln w="76200" cmpd="tri">
            <a:solidFill>
              <a:srgbClr val="CC0000"/>
            </a:solidFill>
            <a:round/>
            <a:headEnd type="none" w="sm" len="sm"/>
            <a:tailEnd type="triangle" w="sm" len="sm"/>
          </a:ln>
          <a:effectLst/>
        </p:spPr>
        <p:txBody>
          <a:bodyPr wrap="none"/>
          <a:lstStyle/>
          <a:p>
            <a:endParaRPr lang="zh-CN" altLang="en-US"/>
          </a:p>
        </p:txBody>
      </p:sp>
      <p:sp>
        <p:nvSpPr>
          <p:cNvPr id="285715" name="Text Box 19"/>
          <p:cNvSpPr txBox="1">
            <a:spLocks noChangeArrowheads="1"/>
          </p:cNvSpPr>
          <p:nvPr/>
        </p:nvSpPr>
        <p:spPr bwMode="auto">
          <a:xfrm>
            <a:off x="6553200" y="5257800"/>
            <a:ext cx="1447800" cy="725488"/>
          </a:xfrm>
          <a:prstGeom prst="rect">
            <a:avLst/>
          </a:prstGeom>
          <a:noFill/>
          <a:ln w="57150" cmpd="thickThin">
            <a:noFill/>
            <a:miter lim="800000"/>
            <a:headEnd type="none" w="sm" len="sm"/>
            <a:tailEnd type="none" w="sm" len="sm"/>
          </a:ln>
          <a:effectLst/>
        </p:spPr>
        <p:txBody>
          <a:bodyPr wrap="none" lIns="234000" tIns="118800" rIns="234000" bIns="118800">
            <a:spAutoFit/>
          </a:bodyPr>
          <a:lstStyle/>
          <a:p>
            <a:r>
              <a:rPr lang="en-US" altLang="zh-CN" sz="3200" i="1">
                <a:effectLst>
                  <a:outerShdw blurRad="38100" dist="38100" dir="2700000" algn="tl">
                    <a:srgbClr val="000000"/>
                  </a:outerShdw>
                </a:effectLst>
                <a:ea typeface="华文彩云" pitchFamily="2" charset="-122"/>
              </a:rPr>
              <a:t>B(x,y)</a:t>
            </a:r>
          </a:p>
        </p:txBody>
      </p:sp>
      <p:sp>
        <p:nvSpPr>
          <p:cNvPr id="18" name="Rectangle 2"/>
          <p:cNvSpPr txBox="1">
            <a:spLocks noChangeArrowheads="1"/>
          </p:cNvSpPr>
          <p:nvPr/>
        </p:nvSpPr>
        <p:spPr bwMode="auto">
          <a:xfrm>
            <a:off x="0" y="908720"/>
            <a:ext cx="5116165" cy="1143000"/>
          </a:xfrm>
          <a:prstGeom prst="rect">
            <a:avLst/>
          </a:prstGeom>
          <a:noFill/>
          <a:ln w="9525" algn="ctr">
            <a:noFill/>
            <a:miter lim="800000"/>
            <a:headEnd/>
            <a:tailEnd/>
          </a:ln>
          <a:effectLst/>
        </p:spPr>
        <p:txBody>
          <a:bodyPr vert="horz" wrap="square" lIns="91440" tIns="54000" rIns="91440" bIns="45720" numCol="1" anchor="t"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00B050"/>
                </a:solidFill>
                <a:effectLst/>
                <a:uLnTx/>
                <a:uFillTx/>
                <a:latin typeface="+mj-lt"/>
                <a:ea typeface="+mj-ea"/>
                <a:cs typeface="+mj-cs"/>
              </a:rPr>
              <a:t>Pseudo color</a:t>
            </a:r>
            <a:endParaRPr kumimoji="0" lang="en-US" altLang="zh-CN" sz="2800" b="1" i="0" u="none" strike="noStrike" kern="0" cap="none" spc="0" normalizeH="0" baseline="0" noProof="0" dirty="0">
              <a:ln>
                <a:noFill/>
              </a:ln>
              <a:solidFill>
                <a:srgbClr val="00B050"/>
              </a:solidFill>
              <a:effectLst/>
              <a:uLnTx/>
              <a:uFillTx/>
              <a:latin typeface="+mj-lt"/>
              <a:ea typeface="+mj-ea"/>
              <a:cs typeface="+mj-cs"/>
            </a:endParaRPr>
          </a:p>
        </p:txBody>
      </p:sp>
      <p:sp>
        <p:nvSpPr>
          <p:cNvPr id="19" name="标题 18"/>
          <p:cNvSpPr>
            <a:spLocks noGrp="1"/>
          </p:cNvSpPr>
          <p:nvPr>
            <p:ph type="title"/>
          </p:nvPr>
        </p:nvSpPr>
        <p:spPr/>
        <p:txBody>
          <a:bodyPr/>
          <a:lstStyle/>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85702"/>
                                        </p:tgtEl>
                                        <p:attrNameLst>
                                          <p:attrName>style.visibility</p:attrName>
                                        </p:attrNameLst>
                                      </p:cBhvr>
                                      <p:to>
                                        <p:strVal val="visible"/>
                                      </p:to>
                                    </p:set>
                                    <p:animEffect transition="in" filter="blinds(vertical)">
                                      <p:cBhvr>
                                        <p:cTn id="7" dur="500"/>
                                        <p:tgtEl>
                                          <p:spTgt spid="28570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5703"/>
                                        </p:tgtEl>
                                        <p:attrNameLst>
                                          <p:attrName>style.visibility</p:attrName>
                                        </p:attrNameLst>
                                      </p:cBhvr>
                                      <p:to>
                                        <p:strVal val="visible"/>
                                      </p:to>
                                    </p:set>
                                    <p:animEffect transition="in" filter="wipe(left)">
                                      <p:cBhvr>
                                        <p:cTn id="11" dur="500"/>
                                        <p:tgtEl>
                                          <p:spTgt spid="28570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85707"/>
                                        </p:tgtEl>
                                        <p:attrNameLst>
                                          <p:attrName>style.visibility</p:attrName>
                                        </p:attrNameLst>
                                      </p:cBhvr>
                                      <p:to>
                                        <p:strVal val="visible"/>
                                      </p:to>
                                    </p:set>
                                    <p:animEffect transition="in" filter="wipe(up)">
                                      <p:cBhvr>
                                        <p:cTn id="15" dur="500"/>
                                        <p:tgtEl>
                                          <p:spTgt spid="28570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85708"/>
                                        </p:tgtEl>
                                        <p:attrNameLst>
                                          <p:attrName>style.visibility</p:attrName>
                                        </p:attrNameLst>
                                      </p:cBhvr>
                                      <p:to>
                                        <p:strVal val="visible"/>
                                      </p:to>
                                    </p:set>
                                    <p:animEffect transition="in" filter="wipe(left)">
                                      <p:cBhvr>
                                        <p:cTn id="19" dur="500"/>
                                        <p:tgtEl>
                                          <p:spTgt spid="285708"/>
                                        </p:tgtEl>
                                      </p:cBhvr>
                                    </p:animEffect>
                                  </p:childTnLst>
                                </p:cTn>
                              </p:par>
                            </p:childTnLst>
                          </p:cTn>
                        </p:par>
                        <p:par>
                          <p:cTn id="20" fill="hold">
                            <p:stCondLst>
                              <p:cond delay="2000"/>
                            </p:stCondLst>
                            <p:childTnLst>
                              <p:par>
                                <p:cTn id="21" presetID="3" presetClass="entr" presetSubtype="5" fill="hold" grpId="0" nodeType="afterEffect">
                                  <p:stCondLst>
                                    <p:cond delay="0"/>
                                  </p:stCondLst>
                                  <p:childTnLst>
                                    <p:set>
                                      <p:cBhvr>
                                        <p:cTn id="22" dur="1" fill="hold">
                                          <p:stCondLst>
                                            <p:cond delay="0"/>
                                          </p:stCondLst>
                                        </p:cTn>
                                        <p:tgtEl>
                                          <p:spTgt spid="285704"/>
                                        </p:tgtEl>
                                        <p:attrNameLst>
                                          <p:attrName>style.visibility</p:attrName>
                                        </p:attrNameLst>
                                      </p:cBhvr>
                                      <p:to>
                                        <p:strVal val="visible"/>
                                      </p:to>
                                    </p:set>
                                    <p:animEffect transition="in" filter="blinds(vertical)">
                                      <p:cBhvr>
                                        <p:cTn id="23" dur="500"/>
                                        <p:tgtEl>
                                          <p:spTgt spid="285704"/>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85710"/>
                                        </p:tgtEl>
                                        <p:attrNameLst>
                                          <p:attrName>style.visibility</p:attrName>
                                        </p:attrNameLst>
                                      </p:cBhvr>
                                      <p:to>
                                        <p:strVal val="visible"/>
                                      </p:to>
                                    </p:set>
                                    <p:animEffect transition="in" filter="wipe(left)">
                                      <p:cBhvr>
                                        <p:cTn id="27" dur="500"/>
                                        <p:tgtEl>
                                          <p:spTgt spid="285710"/>
                                        </p:tgtEl>
                                      </p:cBhvr>
                                    </p:animEffect>
                                  </p:childTnLst>
                                </p:cTn>
                              </p:par>
                            </p:childTnLst>
                          </p:cTn>
                        </p:par>
                        <p:par>
                          <p:cTn id="28" fill="hold">
                            <p:stCondLst>
                              <p:cond delay="3000"/>
                            </p:stCondLst>
                            <p:childTnLst>
                              <p:par>
                                <p:cTn id="29" presetID="3" presetClass="entr" presetSubtype="5" fill="hold" grpId="0" nodeType="afterEffect">
                                  <p:stCondLst>
                                    <p:cond delay="0"/>
                                  </p:stCondLst>
                                  <p:childTnLst>
                                    <p:set>
                                      <p:cBhvr>
                                        <p:cTn id="30" dur="1" fill="hold">
                                          <p:stCondLst>
                                            <p:cond delay="0"/>
                                          </p:stCondLst>
                                        </p:cTn>
                                        <p:tgtEl>
                                          <p:spTgt spid="285711"/>
                                        </p:tgtEl>
                                        <p:attrNameLst>
                                          <p:attrName>style.visibility</p:attrName>
                                        </p:attrNameLst>
                                      </p:cBhvr>
                                      <p:to>
                                        <p:strVal val="visible"/>
                                      </p:to>
                                    </p:set>
                                    <p:animEffect transition="in" filter="blinds(vertical)">
                                      <p:cBhvr>
                                        <p:cTn id="31" dur="500"/>
                                        <p:tgtEl>
                                          <p:spTgt spid="285711"/>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85706"/>
                                        </p:tgtEl>
                                        <p:attrNameLst>
                                          <p:attrName>style.visibility</p:attrName>
                                        </p:attrNameLst>
                                      </p:cBhvr>
                                      <p:to>
                                        <p:strVal val="visible"/>
                                      </p:to>
                                    </p:set>
                                    <p:animEffect transition="in" filter="wipe(left)">
                                      <p:cBhvr>
                                        <p:cTn id="35" dur="500"/>
                                        <p:tgtEl>
                                          <p:spTgt spid="285706"/>
                                        </p:tgtEl>
                                      </p:cBhvr>
                                    </p:animEffect>
                                  </p:childTnLst>
                                </p:cTn>
                              </p:par>
                            </p:childTnLst>
                          </p:cTn>
                        </p:par>
                        <p:par>
                          <p:cTn id="36" fill="hold">
                            <p:stCondLst>
                              <p:cond delay="4000"/>
                            </p:stCondLst>
                            <p:childTnLst>
                              <p:par>
                                <p:cTn id="37" presetID="3" presetClass="entr" presetSubtype="5" fill="hold" grpId="0" nodeType="afterEffect">
                                  <p:stCondLst>
                                    <p:cond delay="0"/>
                                  </p:stCondLst>
                                  <p:childTnLst>
                                    <p:set>
                                      <p:cBhvr>
                                        <p:cTn id="38" dur="1" fill="hold">
                                          <p:stCondLst>
                                            <p:cond delay="0"/>
                                          </p:stCondLst>
                                        </p:cTn>
                                        <p:tgtEl>
                                          <p:spTgt spid="285701"/>
                                        </p:tgtEl>
                                        <p:attrNameLst>
                                          <p:attrName>style.visibility</p:attrName>
                                        </p:attrNameLst>
                                      </p:cBhvr>
                                      <p:to>
                                        <p:strVal val="visible"/>
                                      </p:to>
                                    </p:set>
                                    <p:animEffect transition="in" filter="blinds(vertical)">
                                      <p:cBhvr>
                                        <p:cTn id="39" dur="500"/>
                                        <p:tgtEl>
                                          <p:spTgt spid="285701"/>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85712"/>
                                        </p:tgtEl>
                                        <p:attrNameLst>
                                          <p:attrName>style.visibility</p:attrName>
                                        </p:attrNameLst>
                                      </p:cBhvr>
                                      <p:to>
                                        <p:strVal val="visible"/>
                                      </p:to>
                                    </p:set>
                                    <p:animEffect transition="in" filter="wipe(left)">
                                      <p:cBhvr>
                                        <p:cTn id="43" dur="500"/>
                                        <p:tgtEl>
                                          <p:spTgt spid="285712"/>
                                        </p:tgtEl>
                                      </p:cBhvr>
                                    </p:animEffect>
                                  </p:childTnLst>
                                </p:cTn>
                              </p:par>
                            </p:childTnLst>
                          </p:cTn>
                        </p:par>
                        <p:par>
                          <p:cTn id="44" fill="hold">
                            <p:stCondLst>
                              <p:cond delay="5000"/>
                            </p:stCondLst>
                            <p:childTnLst>
                              <p:par>
                                <p:cTn id="45" presetID="3" presetClass="entr" presetSubtype="5" fill="hold" grpId="0" nodeType="afterEffect">
                                  <p:stCondLst>
                                    <p:cond delay="0"/>
                                  </p:stCondLst>
                                  <p:childTnLst>
                                    <p:set>
                                      <p:cBhvr>
                                        <p:cTn id="46" dur="1" fill="hold">
                                          <p:stCondLst>
                                            <p:cond delay="0"/>
                                          </p:stCondLst>
                                        </p:cTn>
                                        <p:tgtEl>
                                          <p:spTgt spid="285713"/>
                                        </p:tgtEl>
                                        <p:attrNameLst>
                                          <p:attrName>style.visibility</p:attrName>
                                        </p:attrNameLst>
                                      </p:cBhvr>
                                      <p:to>
                                        <p:strVal val="visible"/>
                                      </p:to>
                                    </p:set>
                                    <p:animEffect transition="in" filter="blinds(vertical)">
                                      <p:cBhvr>
                                        <p:cTn id="47" dur="500"/>
                                        <p:tgtEl>
                                          <p:spTgt spid="285713"/>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85709"/>
                                        </p:tgtEl>
                                        <p:attrNameLst>
                                          <p:attrName>style.visibility</p:attrName>
                                        </p:attrNameLst>
                                      </p:cBhvr>
                                      <p:to>
                                        <p:strVal val="visible"/>
                                      </p:to>
                                    </p:set>
                                    <p:animEffect transition="in" filter="wipe(left)">
                                      <p:cBhvr>
                                        <p:cTn id="51" dur="500"/>
                                        <p:tgtEl>
                                          <p:spTgt spid="285709"/>
                                        </p:tgtEl>
                                      </p:cBhvr>
                                    </p:animEffect>
                                  </p:childTnLst>
                                </p:cTn>
                              </p:par>
                            </p:childTnLst>
                          </p:cTn>
                        </p:par>
                        <p:par>
                          <p:cTn id="52" fill="hold">
                            <p:stCondLst>
                              <p:cond delay="6000"/>
                            </p:stCondLst>
                            <p:childTnLst>
                              <p:par>
                                <p:cTn id="53" presetID="3" presetClass="entr" presetSubtype="5" fill="hold" grpId="0" nodeType="afterEffect">
                                  <p:stCondLst>
                                    <p:cond delay="0"/>
                                  </p:stCondLst>
                                  <p:childTnLst>
                                    <p:set>
                                      <p:cBhvr>
                                        <p:cTn id="54" dur="1" fill="hold">
                                          <p:stCondLst>
                                            <p:cond delay="0"/>
                                          </p:stCondLst>
                                        </p:cTn>
                                        <p:tgtEl>
                                          <p:spTgt spid="285705"/>
                                        </p:tgtEl>
                                        <p:attrNameLst>
                                          <p:attrName>style.visibility</p:attrName>
                                        </p:attrNameLst>
                                      </p:cBhvr>
                                      <p:to>
                                        <p:strVal val="visible"/>
                                      </p:to>
                                    </p:set>
                                    <p:animEffect transition="in" filter="blinds(vertical)">
                                      <p:cBhvr>
                                        <p:cTn id="55" dur="500"/>
                                        <p:tgtEl>
                                          <p:spTgt spid="285705"/>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85714"/>
                                        </p:tgtEl>
                                        <p:attrNameLst>
                                          <p:attrName>style.visibility</p:attrName>
                                        </p:attrNameLst>
                                      </p:cBhvr>
                                      <p:to>
                                        <p:strVal val="visible"/>
                                      </p:to>
                                    </p:set>
                                    <p:animEffect transition="in" filter="wipe(left)">
                                      <p:cBhvr>
                                        <p:cTn id="59" dur="500"/>
                                        <p:tgtEl>
                                          <p:spTgt spid="285714"/>
                                        </p:tgtEl>
                                      </p:cBhvr>
                                    </p:animEffect>
                                  </p:childTnLst>
                                </p:cTn>
                              </p:par>
                            </p:childTnLst>
                          </p:cTn>
                        </p:par>
                        <p:par>
                          <p:cTn id="60" fill="hold">
                            <p:stCondLst>
                              <p:cond delay="7000"/>
                            </p:stCondLst>
                            <p:childTnLst>
                              <p:par>
                                <p:cTn id="61" presetID="3" presetClass="entr" presetSubtype="5" fill="hold" grpId="0" nodeType="afterEffect">
                                  <p:stCondLst>
                                    <p:cond delay="0"/>
                                  </p:stCondLst>
                                  <p:childTnLst>
                                    <p:set>
                                      <p:cBhvr>
                                        <p:cTn id="62" dur="1" fill="hold">
                                          <p:stCondLst>
                                            <p:cond delay="0"/>
                                          </p:stCondLst>
                                        </p:cTn>
                                        <p:tgtEl>
                                          <p:spTgt spid="285715"/>
                                        </p:tgtEl>
                                        <p:attrNameLst>
                                          <p:attrName>style.visibility</p:attrName>
                                        </p:attrNameLst>
                                      </p:cBhvr>
                                      <p:to>
                                        <p:strVal val="visible"/>
                                      </p:to>
                                    </p:set>
                                    <p:animEffect transition="in" filter="blinds(vertical)">
                                      <p:cBhvr>
                                        <p:cTn id="63" dur="500"/>
                                        <p:tgtEl>
                                          <p:spTgt spid="2857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1" grpId="0" animBg="1" autoUpdateAnimBg="0"/>
      <p:bldP spid="285702" grpId="0" autoUpdateAnimBg="0"/>
      <p:bldP spid="285703" grpId="0" animBg="1"/>
      <p:bldP spid="285704" grpId="0" animBg="1" autoUpdateAnimBg="0"/>
      <p:bldP spid="285705" grpId="0" animBg="1" autoUpdateAnimBg="0"/>
      <p:bldP spid="285706" grpId="0" animBg="1"/>
      <p:bldP spid="285707" grpId="0" animBg="1"/>
      <p:bldP spid="285708" grpId="0" animBg="1"/>
      <p:bldP spid="285709" grpId="0" animBg="1"/>
      <p:bldP spid="285710" grpId="0" animBg="1"/>
      <p:bldP spid="285711" grpId="0" autoUpdateAnimBg="0"/>
      <p:bldP spid="285712" grpId="0" animBg="1"/>
      <p:bldP spid="285713" grpId="0" autoUpdateAnimBg="0"/>
      <p:bldP spid="285714" grpId="0" animBg="1"/>
      <p:bldP spid="285715" grpId="0" autoUpdateAnimBg="0"/>
      <p:bldP spid="18"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286738" name="Picture 18"/>
          <p:cNvPicPr>
            <a:picLocks noChangeAspect="1" noChangeArrowheads="1"/>
          </p:cNvPicPr>
          <p:nvPr/>
        </p:nvPicPr>
        <p:blipFill>
          <a:blip r:embed="rId2" cstate="print"/>
          <a:srcRect/>
          <a:stretch>
            <a:fillRect/>
          </a:stretch>
        </p:blipFill>
        <p:spPr bwMode="auto">
          <a:xfrm>
            <a:off x="2051720" y="1916832"/>
            <a:ext cx="5334000" cy="4104456"/>
          </a:xfrm>
          <a:prstGeom prst="rect">
            <a:avLst/>
          </a:prstGeom>
          <a:noFill/>
          <a:ln w="9525">
            <a:noFill/>
            <a:miter lim="800000"/>
            <a:headEnd/>
            <a:tailEnd/>
          </a:ln>
          <a:effectLst/>
        </p:spPr>
      </p:pic>
      <p:sp>
        <p:nvSpPr>
          <p:cNvPr id="286739" name="Text Box 19"/>
          <p:cNvSpPr txBox="1">
            <a:spLocks noChangeArrowheads="1"/>
          </p:cNvSpPr>
          <p:nvPr/>
        </p:nvSpPr>
        <p:spPr bwMode="auto">
          <a:xfrm>
            <a:off x="7086600" y="5638800"/>
            <a:ext cx="323850" cy="366713"/>
          </a:xfrm>
          <a:prstGeom prst="rect">
            <a:avLst/>
          </a:prstGeom>
          <a:noFill/>
          <a:ln w="12700">
            <a:noFill/>
            <a:miter lim="800000"/>
            <a:headEnd type="none" w="sm" len="sm"/>
            <a:tailEnd type="none" w="sm" len="lg"/>
          </a:ln>
          <a:effectLst/>
        </p:spPr>
        <p:txBody>
          <a:bodyPr wrap="none">
            <a:spAutoFit/>
          </a:bodyPr>
          <a:lstStyle/>
          <a:p>
            <a:r>
              <a:rPr lang="en-US" altLang="zh-CN" sz="1800" b="1" i="1">
                <a:solidFill>
                  <a:srgbClr val="000000"/>
                </a:solidFill>
              </a:rPr>
              <a:t>L</a:t>
            </a:r>
          </a:p>
        </p:txBody>
      </p:sp>
      <p:sp>
        <p:nvSpPr>
          <p:cNvPr id="286740" name="Text Box 20"/>
          <p:cNvSpPr txBox="1">
            <a:spLocks noChangeArrowheads="1"/>
          </p:cNvSpPr>
          <p:nvPr/>
        </p:nvSpPr>
        <p:spPr bwMode="auto">
          <a:xfrm>
            <a:off x="2819400" y="3886200"/>
            <a:ext cx="323850" cy="366713"/>
          </a:xfrm>
          <a:prstGeom prst="rect">
            <a:avLst/>
          </a:prstGeom>
          <a:noFill/>
          <a:ln w="12700">
            <a:noFill/>
            <a:miter lim="800000"/>
            <a:headEnd type="none" w="sm" len="sm"/>
            <a:tailEnd type="none" w="sm" len="lg"/>
          </a:ln>
          <a:effectLst/>
        </p:spPr>
        <p:txBody>
          <a:bodyPr wrap="none">
            <a:spAutoFit/>
          </a:bodyPr>
          <a:lstStyle/>
          <a:p>
            <a:r>
              <a:rPr lang="en-US" altLang="zh-CN" sz="1800" b="1" i="1">
                <a:solidFill>
                  <a:srgbClr val="000000"/>
                </a:solidFill>
              </a:rPr>
              <a:t>L</a:t>
            </a:r>
          </a:p>
        </p:txBody>
      </p:sp>
      <p:sp>
        <p:nvSpPr>
          <p:cNvPr id="286741" name="Text Box 21"/>
          <p:cNvSpPr txBox="1">
            <a:spLocks noChangeArrowheads="1"/>
          </p:cNvSpPr>
          <p:nvPr/>
        </p:nvSpPr>
        <p:spPr bwMode="auto">
          <a:xfrm>
            <a:off x="3917950" y="5653088"/>
            <a:ext cx="501650" cy="366712"/>
          </a:xfrm>
          <a:prstGeom prst="rect">
            <a:avLst/>
          </a:prstGeom>
          <a:noFill/>
          <a:ln w="12700">
            <a:noFill/>
            <a:miter lim="800000"/>
            <a:headEnd type="none" w="sm" len="sm"/>
            <a:tailEnd type="none" w="sm" len="lg"/>
          </a:ln>
          <a:effectLst/>
        </p:spPr>
        <p:txBody>
          <a:bodyPr wrap="none">
            <a:spAutoFit/>
          </a:bodyPr>
          <a:lstStyle/>
          <a:p>
            <a:r>
              <a:rPr lang="en-US" altLang="zh-CN" sz="1800" b="1" i="1">
                <a:solidFill>
                  <a:srgbClr val="000000"/>
                </a:solidFill>
              </a:rPr>
              <a:t>L/4</a:t>
            </a:r>
          </a:p>
        </p:txBody>
      </p:sp>
      <p:sp>
        <p:nvSpPr>
          <p:cNvPr id="286742" name="Text Box 22"/>
          <p:cNvSpPr txBox="1">
            <a:spLocks noChangeArrowheads="1"/>
          </p:cNvSpPr>
          <p:nvPr/>
        </p:nvSpPr>
        <p:spPr bwMode="auto">
          <a:xfrm>
            <a:off x="5943600" y="5638800"/>
            <a:ext cx="615950" cy="366713"/>
          </a:xfrm>
          <a:prstGeom prst="rect">
            <a:avLst/>
          </a:prstGeom>
          <a:noFill/>
          <a:ln w="12700">
            <a:noFill/>
            <a:miter lim="800000"/>
            <a:headEnd type="none" w="sm" len="sm"/>
            <a:tailEnd type="none" w="sm" len="lg"/>
          </a:ln>
          <a:effectLst/>
        </p:spPr>
        <p:txBody>
          <a:bodyPr wrap="none">
            <a:spAutoFit/>
          </a:bodyPr>
          <a:lstStyle/>
          <a:p>
            <a:r>
              <a:rPr lang="en-US" altLang="zh-CN" sz="1800" b="1" i="1">
                <a:solidFill>
                  <a:srgbClr val="000000"/>
                </a:solidFill>
              </a:rPr>
              <a:t>3L/4</a:t>
            </a:r>
          </a:p>
        </p:txBody>
      </p:sp>
      <p:sp>
        <p:nvSpPr>
          <p:cNvPr id="286743" name="Text Box 23"/>
          <p:cNvSpPr txBox="1">
            <a:spLocks noChangeArrowheads="1"/>
          </p:cNvSpPr>
          <p:nvPr/>
        </p:nvSpPr>
        <p:spPr bwMode="auto">
          <a:xfrm>
            <a:off x="4953000" y="5638800"/>
            <a:ext cx="501650" cy="366713"/>
          </a:xfrm>
          <a:prstGeom prst="rect">
            <a:avLst/>
          </a:prstGeom>
          <a:noFill/>
          <a:ln w="12700">
            <a:noFill/>
            <a:miter lim="800000"/>
            <a:headEnd type="none" w="sm" len="sm"/>
            <a:tailEnd type="none" w="sm" len="lg"/>
          </a:ln>
          <a:effectLst/>
        </p:spPr>
        <p:txBody>
          <a:bodyPr wrap="none">
            <a:spAutoFit/>
          </a:bodyPr>
          <a:lstStyle/>
          <a:p>
            <a:r>
              <a:rPr lang="en-US" altLang="zh-CN" sz="1800" b="1" i="1">
                <a:solidFill>
                  <a:srgbClr val="000000"/>
                </a:solidFill>
              </a:rPr>
              <a:t>L/2</a:t>
            </a:r>
          </a:p>
        </p:txBody>
      </p:sp>
      <p:sp>
        <p:nvSpPr>
          <p:cNvPr id="286744" name="Text Box 24"/>
          <p:cNvSpPr txBox="1">
            <a:spLocks noChangeArrowheads="1"/>
          </p:cNvSpPr>
          <p:nvPr/>
        </p:nvSpPr>
        <p:spPr bwMode="auto">
          <a:xfrm>
            <a:off x="2971800" y="5653088"/>
            <a:ext cx="298450" cy="366712"/>
          </a:xfrm>
          <a:prstGeom prst="rect">
            <a:avLst/>
          </a:prstGeom>
          <a:noFill/>
          <a:ln w="12700">
            <a:noFill/>
            <a:miter lim="800000"/>
            <a:headEnd type="none" w="sm" len="sm"/>
            <a:tailEnd type="none" w="sm" len="lg"/>
          </a:ln>
          <a:effectLst/>
        </p:spPr>
        <p:txBody>
          <a:bodyPr wrap="none">
            <a:spAutoFit/>
          </a:bodyPr>
          <a:lstStyle/>
          <a:p>
            <a:r>
              <a:rPr lang="en-US" altLang="zh-CN" sz="1800" b="1" i="1">
                <a:solidFill>
                  <a:srgbClr val="000000"/>
                </a:solidFill>
              </a:rPr>
              <a:t>0</a:t>
            </a:r>
          </a:p>
        </p:txBody>
      </p:sp>
      <p:sp>
        <p:nvSpPr>
          <p:cNvPr id="286745" name="Text Box 25"/>
          <p:cNvSpPr txBox="1">
            <a:spLocks noChangeArrowheads="1"/>
          </p:cNvSpPr>
          <p:nvPr/>
        </p:nvSpPr>
        <p:spPr bwMode="auto">
          <a:xfrm>
            <a:off x="4908550" y="3733800"/>
            <a:ext cx="349250" cy="366713"/>
          </a:xfrm>
          <a:prstGeom prst="rect">
            <a:avLst/>
          </a:prstGeom>
          <a:noFill/>
          <a:ln w="12700">
            <a:noFill/>
            <a:miter lim="800000"/>
            <a:headEnd type="none" w="sm" len="sm"/>
            <a:tailEnd type="none" w="sm" len="lg"/>
          </a:ln>
          <a:effectLst/>
        </p:spPr>
        <p:txBody>
          <a:bodyPr wrap="none">
            <a:spAutoFit/>
          </a:bodyPr>
          <a:lstStyle/>
          <a:p>
            <a:r>
              <a:rPr lang="en-US" altLang="zh-CN" sz="1800" b="1" i="1">
                <a:solidFill>
                  <a:srgbClr val="000000"/>
                </a:solidFill>
              </a:rPr>
              <a:t>G</a:t>
            </a:r>
          </a:p>
        </p:txBody>
      </p:sp>
      <p:sp>
        <p:nvSpPr>
          <p:cNvPr id="286746" name="Text Box 26"/>
          <p:cNvSpPr txBox="1">
            <a:spLocks noChangeArrowheads="1"/>
          </p:cNvSpPr>
          <p:nvPr/>
        </p:nvSpPr>
        <p:spPr bwMode="auto">
          <a:xfrm>
            <a:off x="3429000" y="3733800"/>
            <a:ext cx="336550" cy="366713"/>
          </a:xfrm>
          <a:prstGeom prst="rect">
            <a:avLst/>
          </a:prstGeom>
          <a:noFill/>
          <a:ln w="12700">
            <a:noFill/>
            <a:miter lim="800000"/>
            <a:headEnd type="none" w="sm" len="sm"/>
            <a:tailEnd type="none" w="sm" len="lg"/>
          </a:ln>
          <a:effectLst/>
        </p:spPr>
        <p:txBody>
          <a:bodyPr wrap="none">
            <a:spAutoFit/>
          </a:bodyPr>
          <a:lstStyle/>
          <a:p>
            <a:r>
              <a:rPr lang="en-US" altLang="zh-CN" sz="1800" b="1" i="1">
                <a:solidFill>
                  <a:srgbClr val="000000"/>
                </a:solidFill>
              </a:rPr>
              <a:t>B</a:t>
            </a:r>
          </a:p>
        </p:txBody>
      </p:sp>
      <p:sp>
        <p:nvSpPr>
          <p:cNvPr id="286747" name="Text Box 27"/>
          <p:cNvSpPr txBox="1">
            <a:spLocks noChangeArrowheads="1"/>
          </p:cNvSpPr>
          <p:nvPr/>
        </p:nvSpPr>
        <p:spPr bwMode="auto">
          <a:xfrm>
            <a:off x="6584950" y="3733800"/>
            <a:ext cx="336550" cy="366713"/>
          </a:xfrm>
          <a:prstGeom prst="rect">
            <a:avLst/>
          </a:prstGeom>
          <a:noFill/>
          <a:ln w="12700">
            <a:noFill/>
            <a:miter lim="800000"/>
            <a:headEnd type="none" w="sm" len="sm"/>
            <a:tailEnd type="none" w="sm" len="lg"/>
          </a:ln>
          <a:effectLst/>
        </p:spPr>
        <p:txBody>
          <a:bodyPr wrap="none">
            <a:spAutoFit/>
          </a:bodyPr>
          <a:lstStyle/>
          <a:p>
            <a:r>
              <a:rPr lang="en-US" altLang="zh-CN" sz="1800" b="1" i="1">
                <a:solidFill>
                  <a:srgbClr val="000000"/>
                </a:solidFill>
              </a:rPr>
              <a:t>R</a:t>
            </a:r>
          </a:p>
        </p:txBody>
      </p:sp>
      <p:sp>
        <p:nvSpPr>
          <p:cNvPr id="14" name="标题 13"/>
          <p:cNvSpPr>
            <a:spLocks noGrp="1"/>
          </p:cNvSpPr>
          <p:nvPr>
            <p:ph type="title"/>
          </p:nvPr>
        </p:nvSpPr>
        <p:spPr/>
        <p:txBody>
          <a:bodyPr/>
          <a:lstStyle/>
          <a:p>
            <a:endParaRPr lang="zh-CN" altLang="en-US"/>
          </a:p>
        </p:txBody>
      </p:sp>
      <p:sp>
        <p:nvSpPr>
          <p:cNvPr id="15" name="Rectangle 2"/>
          <p:cNvSpPr txBox="1">
            <a:spLocks noChangeArrowheads="1"/>
          </p:cNvSpPr>
          <p:nvPr/>
        </p:nvSpPr>
        <p:spPr bwMode="auto">
          <a:xfrm>
            <a:off x="0" y="908720"/>
            <a:ext cx="5116165" cy="1143000"/>
          </a:xfrm>
          <a:prstGeom prst="rect">
            <a:avLst/>
          </a:prstGeom>
          <a:noFill/>
          <a:ln w="9525" algn="ctr">
            <a:noFill/>
            <a:miter lim="800000"/>
            <a:headEnd/>
            <a:tailEnd/>
          </a:ln>
          <a:effectLst/>
        </p:spPr>
        <p:txBody>
          <a:bodyPr vert="horz" wrap="square" lIns="91440" tIns="54000" rIns="91440" bIns="45720" numCol="1" anchor="t"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00B050"/>
                </a:solidFill>
                <a:effectLst/>
                <a:uLnTx/>
                <a:uFillTx/>
                <a:latin typeface="+mj-lt"/>
                <a:ea typeface="+mj-ea"/>
                <a:cs typeface="+mj-cs"/>
              </a:rPr>
              <a:t>Pseudo color</a:t>
            </a:r>
            <a:endParaRPr kumimoji="0" lang="en-US" altLang="zh-CN" sz="2800" b="1" i="0" u="none" strike="noStrike" kern="0" cap="none" spc="0" normalizeH="0" baseline="0" noProof="0" dirty="0">
              <a:ln>
                <a:noFill/>
              </a:ln>
              <a:solidFill>
                <a:srgbClr val="00B050"/>
              </a:solidFill>
              <a:effectLst/>
              <a:uLnTx/>
              <a:uFillTx/>
              <a:latin typeface="+mj-lt"/>
              <a:ea typeface="+mj-ea"/>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324544" y="980728"/>
            <a:ext cx="3816424" cy="504056"/>
          </a:xfrm>
          <a:noFill/>
          <a:ln/>
        </p:spPr>
        <p:txBody>
          <a:bodyPr/>
          <a:lstStyle/>
          <a:p>
            <a:pPr algn="l"/>
            <a:r>
              <a:rPr lang="en-US" altLang="zh-CN" i="0" dirty="0" smtClean="0">
                <a:solidFill>
                  <a:srgbClr val="00B050"/>
                </a:solidFill>
                <a:latin typeface="华文新魏" pitchFamily="2" charset="-122"/>
                <a:ea typeface="华文新魏" pitchFamily="2" charset="-122"/>
              </a:rPr>
              <a:t>False color </a:t>
            </a:r>
            <a:endParaRPr lang="en-US" altLang="zh-CN" i="0" dirty="0">
              <a:solidFill>
                <a:srgbClr val="00B050"/>
              </a:solidFill>
              <a:latin typeface="华文新魏" pitchFamily="2" charset="-122"/>
              <a:ea typeface="华文新魏" pitchFamily="2" charset="-122"/>
            </a:endParaRPr>
          </a:p>
        </p:txBody>
      </p:sp>
      <p:sp>
        <p:nvSpPr>
          <p:cNvPr id="283651" name="Text Box 3"/>
          <p:cNvSpPr txBox="1">
            <a:spLocks noChangeArrowheads="1"/>
          </p:cNvSpPr>
          <p:nvPr/>
        </p:nvSpPr>
        <p:spPr bwMode="auto">
          <a:xfrm>
            <a:off x="395536" y="1628800"/>
            <a:ext cx="3960440" cy="1569660"/>
          </a:xfrm>
          <a:prstGeom prst="rect">
            <a:avLst/>
          </a:prstGeom>
          <a:noFill/>
          <a:ln w="12700">
            <a:noFill/>
            <a:prstDash val="sysDot"/>
            <a:miter lim="800000"/>
            <a:headEnd type="none" w="sm" len="sm"/>
            <a:tailEnd type="none" w="sm" len="lg"/>
          </a:ln>
          <a:effectLst/>
        </p:spPr>
        <p:txBody>
          <a:bodyPr wrap="square">
            <a:spAutoFit/>
          </a:bodyPr>
          <a:lstStyle/>
          <a:p>
            <a:pPr algn="just" eaLnBrk="0" hangingPunct="0"/>
            <a:r>
              <a:rPr lang="zh-CN" altLang="en-US" sz="2400" dirty="0" smtClean="0">
                <a:latin typeface="华文新魏" pitchFamily="2" charset="-122"/>
              </a:rPr>
              <a:t> </a:t>
            </a:r>
            <a:r>
              <a:rPr lang="en-US" altLang="zh-CN" sz="2400" dirty="0" smtClean="0">
                <a:latin typeface="华文新魏" pitchFamily="2" charset="-122"/>
              </a:rPr>
              <a:t>Turn true color images or</a:t>
            </a:r>
            <a:r>
              <a:rPr lang="zh-CN" altLang="en-US" sz="2400" dirty="0" smtClean="0">
                <a:latin typeface="华文新魏" pitchFamily="2" charset="-122"/>
              </a:rPr>
              <a:t> </a:t>
            </a:r>
            <a:r>
              <a:rPr lang="en-US" altLang="zh-CN" sz="2400" dirty="0" smtClean="0">
                <a:latin typeface="华文新魏" pitchFamily="2" charset="-122"/>
              </a:rPr>
              <a:t>remote</a:t>
            </a:r>
            <a:r>
              <a:rPr lang="zh-CN" altLang="en-US" sz="2400" dirty="0" smtClean="0">
                <a:latin typeface="华文新魏" pitchFamily="2" charset="-122"/>
              </a:rPr>
              <a:t> </a:t>
            </a:r>
            <a:r>
              <a:rPr lang="en-US" altLang="zh-CN" sz="2400" dirty="0" smtClean="0">
                <a:latin typeface="华文新魏" pitchFamily="2" charset="-122"/>
              </a:rPr>
              <a:t>sensing</a:t>
            </a:r>
            <a:r>
              <a:rPr lang="zh-CN" altLang="en-US" sz="2400" dirty="0" smtClean="0">
                <a:latin typeface="华文新魏" pitchFamily="2" charset="-122"/>
              </a:rPr>
              <a:t> </a:t>
            </a:r>
            <a:r>
              <a:rPr lang="en-US" altLang="zh-CN" sz="2400" dirty="0" smtClean="0"/>
              <a:t>multispectral</a:t>
            </a:r>
            <a:r>
              <a:rPr lang="zh-CN" altLang="en-US" sz="2400" dirty="0" smtClean="0"/>
              <a:t> </a:t>
            </a:r>
            <a:r>
              <a:rPr lang="en-US" altLang="zh-CN" sz="2400" dirty="0" smtClean="0"/>
              <a:t>images </a:t>
            </a:r>
            <a:r>
              <a:rPr lang="en-US" altLang="zh-CN" sz="2400" dirty="0" smtClean="0">
                <a:latin typeface="华文新魏" pitchFamily="2" charset="-122"/>
              </a:rPr>
              <a:t>into false color images .</a:t>
            </a:r>
            <a:endParaRPr lang="zh-CN" altLang="en-US" sz="2400" dirty="0">
              <a:latin typeface="华文新魏" pitchFamily="2" charset="-122"/>
            </a:endParaRPr>
          </a:p>
        </p:txBody>
      </p:sp>
      <p:pic>
        <p:nvPicPr>
          <p:cNvPr id="4" name="Picture 2052" descr="F:\Image\img\Military\1_1-1-21-150_20030322115328.jpg"/>
          <p:cNvPicPr>
            <a:picLocks noChangeAspect="1" noChangeArrowheads="1"/>
          </p:cNvPicPr>
          <p:nvPr/>
        </p:nvPicPr>
        <p:blipFill>
          <a:blip r:embed="rId3" cstate="print"/>
          <a:srcRect/>
          <a:stretch>
            <a:fillRect/>
          </a:stretch>
        </p:blipFill>
        <p:spPr bwMode="auto">
          <a:xfrm>
            <a:off x="611560" y="3284984"/>
            <a:ext cx="3429000" cy="2571750"/>
          </a:xfrm>
          <a:prstGeom prst="rect">
            <a:avLst/>
          </a:prstGeom>
          <a:noFill/>
        </p:spPr>
      </p:pic>
      <p:pic>
        <p:nvPicPr>
          <p:cNvPr id="5" name="Picture 2053" descr="F:\Image\img\Military\1_1-1-21-150_2003032214105.jpg"/>
          <p:cNvPicPr>
            <a:picLocks noChangeAspect="1" noChangeArrowheads="1"/>
          </p:cNvPicPr>
          <p:nvPr/>
        </p:nvPicPr>
        <p:blipFill>
          <a:blip r:embed="rId4" cstate="print"/>
          <a:srcRect/>
          <a:stretch>
            <a:fillRect/>
          </a:stretch>
        </p:blipFill>
        <p:spPr bwMode="auto">
          <a:xfrm>
            <a:off x="4355976" y="1533172"/>
            <a:ext cx="4546600" cy="33305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3650"/>
                                        </p:tgtEl>
                                        <p:attrNameLst>
                                          <p:attrName>style.visibility</p:attrName>
                                        </p:attrNameLst>
                                      </p:cBhvr>
                                      <p:to>
                                        <p:strVal val="visible"/>
                                      </p:to>
                                    </p:set>
                                    <p:animEffect transition="in" filter="wipe(left)">
                                      <p:cBhvr>
                                        <p:cTn id="7" dur="500"/>
                                        <p:tgtEl>
                                          <p:spTgt spid="2836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3651">
                                            <p:txEl>
                                              <p:pRg st="0" end="0"/>
                                            </p:txEl>
                                          </p:spTgt>
                                        </p:tgtEl>
                                        <p:attrNameLst>
                                          <p:attrName>style.visibility</p:attrName>
                                        </p:attrNameLst>
                                      </p:cBhvr>
                                      <p:to>
                                        <p:strVal val="visible"/>
                                      </p:to>
                                    </p:set>
                                    <p:animEffect transition="in" filter="wipe(left)">
                                      <p:cBhvr>
                                        <p:cTn id="11" dur="500"/>
                                        <p:tgtEl>
                                          <p:spTgt spid="2836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0" grpId="0" autoUpdateAnimBg="0"/>
      <p:bldP spid="283651" grpId="0" build="p" autoUpdateAnimBg="0"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4294967295"/>
          </p:nvPr>
        </p:nvSpPr>
        <p:spPr>
          <a:xfrm>
            <a:off x="0" y="6488113"/>
            <a:ext cx="492125" cy="369887"/>
          </a:xfrm>
          <a:prstGeom prst="rect">
            <a:avLst/>
          </a:prstGeom>
        </p:spPr>
        <p:txBody>
          <a:bodyPr/>
          <a:lstStyle/>
          <a:p>
            <a:pPr>
              <a:defRPr/>
            </a:pPr>
            <a:fld id="{799DB4B9-5759-4697-8118-E94432457F56}" type="slidenum">
              <a:rPr lang="en-US" altLang="zh-CN"/>
              <a:pPr>
                <a:defRPr/>
              </a:pPr>
              <a:t>6</a:t>
            </a:fld>
            <a:endParaRPr lang="en-US" altLang="zh-CN"/>
          </a:p>
        </p:txBody>
      </p:sp>
      <p:pic>
        <p:nvPicPr>
          <p:cNvPr id="26627" name="Picture 2"/>
          <p:cNvPicPr>
            <a:picLocks noChangeAspect="1" noChangeArrowheads="1"/>
          </p:cNvPicPr>
          <p:nvPr/>
        </p:nvPicPr>
        <p:blipFill>
          <a:blip r:embed="rId3" cstate="print"/>
          <a:srcRect/>
          <a:stretch>
            <a:fillRect/>
          </a:stretch>
        </p:blipFill>
        <p:spPr bwMode="auto">
          <a:xfrm>
            <a:off x="971600" y="980728"/>
            <a:ext cx="7604125" cy="5481637"/>
          </a:xfrm>
          <a:prstGeom prst="rect">
            <a:avLst/>
          </a:prstGeom>
          <a:noFill/>
          <a:ln w="9525">
            <a:noFill/>
            <a:miter lim="800000"/>
            <a:headEnd/>
            <a:tailEnd/>
          </a:ln>
        </p:spPr>
      </p:pic>
      <p:sp>
        <p:nvSpPr>
          <p:cNvPr id="26628" name="Text Box 3"/>
          <p:cNvSpPr txBox="1">
            <a:spLocks noChangeArrowheads="1"/>
          </p:cNvSpPr>
          <p:nvPr/>
        </p:nvSpPr>
        <p:spPr bwMode="auto">
          <a:xfrm>
            <a:off x="7131050" y="6491288"/>
            <a:ext cx="2012950" cy="366712"/>
          </a:xfrm>
          <a:prstGeom prst="rect">
            <a:avLst/>
          </a:prstGeom>
          <a:noFill/>
          <a:ln w="9525">
            <a:noFill/>
            <a:miter lim="800000"/>
            <a:headEnd/>
            <a:tailEnd/>
          </a:ln>
        </p:spPr>
        <p:txBody>
          <a:bodyPr wrap="none">
            <a:spAutoFit/>
          </a:bodyPr>
          <a:lstStyle/>
          <a:p>
            <a:r>
              <a:rPr lang="en-US" altLang="zh-CN" sz="1800" b="0">
                <a:ea typeface="宋体" pitchFamily="2" charset="-122"/>
              </a:rPr>
              <a:t>slide from T. Darrel</a:t>
            </a:r>
          </a:p>
        </p:txBody>
      </p:sp>
      <p:sp>
        <p:nvSpPr>
          <p:cNvPr id="5" name="Rectangle 2"/>
          <p:cNvSpPr txBox="1">
            <a:spLocks noChangeArrowheads="1"/>
          </p:cNvSpPr>
          <p:nvPr/>
        </p:nvSpPr>
        <p:spPr>
          <a:xfrm>
            <a:off x="683568" y="260648"/>
            <a:ext cx="7772400" cy="533400"/>
          </a:xfrm>
          <a:prstGeom prst="rect">
            <a:avLst/>
          </a:prstGeom>
          <a:noFill/>
          <a:ln/>
        </p:spPr>
        <p:txBody>
          <a:bodyPr lIns="90487" tIns="44450" rIns="90487" bIns="44450" anchor="b">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smtClean="0">
                <a:ln>
                  <a:noFill/>
                </a:ln>
                <a:solidFill>
                  <a:srgbClr val="00B0F0"/>
                </a:solidFill>
                <a:effectLst/>
                <a:uLnTx/>
                <a:uFillTx/>
                <a:latin typeface="+mj-lt"/>
                <a:ea typeface="+mj-ea"/>
                <a:cs typeface="+mj-cs"/>
              </a:rPr>
              <a:t>Color Image Processing</a:t>
            </a:r>
            <a:endParaRPr kumimoji="0" lang="en-US" altLang="zh-CN" sz="2800" b="1" i="0" u="none" strike="noStrike" kern="0" cap="none" spc="0" normalizeH="0" baseline="0" noProof="0" dirty="0" smtClean="0">
              <a:ln>
                <a:noFill/>
              </a:ln>
              <a:solidFill>
                <a:srgbClr val="00B0F0"/>
              </a:solidFill>
              <a:effectLst/>
              <a:uLnTx/>
              <a:uFillTx/>
              <a:latin typeface="+mj-lt"/>
              <a:ea typeface="+mj-ea"/>
              <a:cs typeface="+mj-cs"/>
            </a:endParaRPr>
          </a:p>
        </p:txBody>
      </p:sp>
    </p:spTree>
    <p:extLst>
      <p:ext uri="{BB962C8B-B14F-4D97-AF65-F5344CB8AC3E}">
        <p14:creationId xmlns:p14="http://schemas.microsoft.com/office/powerpoint/2010/main" val="853197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958464" name="Object 1024"/>
          <p:cNvGraphicFramePr>
            <a:graphicFrameLocks noChangeAspect="1"/>
          </p:cNvGraphicFramePr>
          <p:nvPr/>
        </p:nvGraphicFramePr>
        <p:xfrm>
          <a:off x="595680" y="2060848"/>
          <a:ext cx="3180909" cy="1432495"/>
        </p:xfrm>
        <a:graphic>
          <a:graphicData uri="http://schemas.openxmlformats.org/presentationml/2006/ole">
            <mc:AlternateContent xmlns:mc="http://schemas.openxmlformats.org/markup-compatibility/2006">
              <mc:Choice xmlns:v="urn:schemas-microsoft-com:vml" Requires="v">
                <p:oleObj spid="_x0000_s257092" name="Equation" r:id="rId4" imgW="1701720" imgH="736560" progId="Equation.3">
                  <p:embed/>
                </p:oleObj>
              </mc:Choice>
              <mc:Fallback>
                <p:oleObj name="Equation" r:id="rId4" imgW="1701720" imgH="73656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680" y="2060848"/>
                        <a:ext cx="3180909" cy="1432495"/>
                      </a:xfrm>
                      <a:prstGeom prst="rect">
                        <a:avLst/>
                      </a:prstGeom>
                      <a:solidFill>
                        <a:schemeClr val="accent1"/>
                      </a:solidFill>
                      <a:ln w="76200" cmpd="tri">
                        <a:solidFill>
                          <a:srgbClr val="CC0000"/>
                        </a:solidFill>
                        <a:miter lim="800000"/>
                        <a:headEnd/>
                        <a:tailEnd/>
                      </a:ln>
                    </p:spPr>
                  </p:pic>
                </p:oleObj>
              </mc:Fallback>
            </mc:AlternateContent>
          </a:graphicData>
        </a:graphic>
      </p:graphicFrame>
      <p:sp>
        <p:nvSpPr>
          <p:cNvPr id="5" name="Rectangle 2"/>
          <p:cNvSpPr txBox="1">
            <a:spLocks noChangeArrowheads="1"/>
          </p:cNvSpPr>
          <p:nvPr/>
        </p:nvSpPr>
        <p:spPr bwMode="auto">
          <a:xfrm>
            <a:off x="-108520" y="980728"/>
            <a:ext cx="4968552" cy="504056"/>
          </a:xfrm>
          <a:prstGeom prst="rect">
            <a:avLst/>
          </a:prstGeom>
          <a:noFill/>
          <a:ln w="9525" algn="ctr">
            <a:noFill/>
            <a:miter lim="800000"/>
            <a:headEnd/>
            <a:tailEnd/>
          </a:ln>
          <a:effectLst/>
        </p:spPr>
        <p:txBody>
          <a:bodyPr vert="horz" wrap="square" lIns="91440" tIns="54000" rIns="91440" bIns="45720" numCol="1" anchor="t" anchorCtr="1"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smtClean="0">
                <a:ln>
                  <a:noFill/>
                </a:ln>
                <a:solidFill>
                  <a:srgbClr val="00B050"/>
                </a:solidFill>
                <a:effectLst/>
                <a:uLnTx/>
                <a:uFillTx/>
                <a:latin typeface="华文新魏" pitchFamily="2" charset="-122"/>
                <a:ea typeface="华文新魏" pitchFamily="2" charset="-122"/>
                <a:cs typeface="+mj-cs"/>
              </a:rPr>
              <a:t> </a:t>
            </a:r>
            <a:r>
              <a:rPr kumimoji="0" lang="en-US" altLang="zh-CN" sz="2800" b="1" i="0" u="none" strike="noStrike" kern="0" cap="none" spc="0" normalizeH="0" baseline="0" noProof="0" smtClean="0">
                <a:ln>
                  <a:noFill/>
                </a:ln>
                <a:solidFill>
                  <a:srgbClr val="00B050"/>
                </a:solidFill>
                <a:effectLst/>
                <a:uLnTx/>
                <a:uFillTx/>
                <a:latin typeface="华文新魏" pitchFamily="2" charset="-122"/>
                <a:ea typeface="华文新魏" pitchFamily="2" charset="-122"/>
                <a:cs typeface="+mj-cs"/>
              </a:rPr>
              <a:t>False color </a:t>
            </a:r>
            <a:endParaRPr kumimoji="0" lang="en-US" altLang="zh-CN" sz="2800" b="1" i="0" u="none" strike="noStrike" kern="0" cap="none" spc="0" normalizeH="0" baseline="0" noProof="0" dirty="0" smtClean="0">
              <a:ln>
                <a:noFill/>
              </a:ln>
              <a:solidFill>
                <a:srgbClr val="00B050"/>
              </a:solidFill>
              <a:effectLst/>
              <a:uLnTx/>
              <a:uFillTx/>
              <a:latin typeface="华文新魏" pitchFamily="2" charset="-122"/>
              <a:ea typeface="华文新魏" pitchFamily="2" charset="-122"/>
              <a:cs typeface="+mj-cs"/>
            </a:endParaRPr>
          </a:p>
        </p:txBody>
      </p:sp>
      <p:sp>
        <p:nvSpPr>
          <p:cNvPr id="6" name="标题 5"/>
          <p:cNvSpPr>
            <a:spLocks noGrp="1"/>
          </p:cNvSpPr>
          <p:nvPr>
            <p:ph type="title"/>
          </p:nvPr>
        </p:nvSpPr>
        <p:spPr/>
        <p:txBody>
          <a:bodyPr/>
          <a:lstStyle/>
          <a:p>
            <a:endParaRPr lang="zh-CN" altLang="en-US"/>
          </a:p>
        </p:txBody>
      </p:sp>
      <p:graphicFrame>
        <p:nvGraphicFramePr>
          <p:cNvPr id="5123" name="Object 3"/>
          <p:cNvGraphicFramePr>
            <a:graphicFrameLocks noChangeAspect="1"/>
          </p:cNvGraphicFramePr>
          <p:nvPr/>
        </p:nvGraphicFramePr>
        <p:xfrm>
          <a:off x="4860032" y="1988840"/>
          <a:ext cx="2837755" cy="1490217"/>
        </p:xfrm>
        <a:graphic>
          <a:graphicData uri="http://schemas.openxmlformats.org/presentationml/2006/ole">
            <mc:AlternateContent xmlns:mc="http://schemas.openxmlformats.org/markup-compatibility/2006">
              <mc:Choice xmlns:v="urn:schemas-microsoft-com:vml" Requires="v">
                <p:oleObj spid="_x0000_s257093" name="Equation" r:id="rId6" imgW="1460160" imgH="736560" progId="Equation.3">
                  <p:embed/>
                </p:oleObj>
              </mc:Choice>
              <mc:Fallback>
                <p:oleObj name="Equation" r:id="rId6" imgW="1460160" imgH="73656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0032" y="1988840"/>
                        <a:ext cx="2837755" cy="1490217"/>
                      </a:xfrm>
                      <a:prstGeom prst="rect">
                        <a:avLst/>
                      </a:prstGeom>
                      <a:solidFill>
                        <a:schemeClr val="accent1"/>
                      </a:solidFill>
                      <a:ln w="76200" cmpd="tri">
                        <a:solidFill>
                          <a:srgbClr val="CC0000"/>
                        </a:solidFill>
                        <a:miter lim="800000"/>
                        <a:headEnd/>
                        <a:tailEnd/>
                      </a:ln>
                    </p:spPr>
                  </p:pic>
                </p:oleObj>
              </mc:Fallback>
            </mc:AlternateContent>
          </a:graphicData>
        </a:graphic>
      </p:graphicFrame>
      <p:graphicFrame>
        <p:nvGraphicFramePr>
          <p:cNvPr id="5124" name="Object 4"/>
          <p:cNvGraphicFramePr>
            <a:graphicFrameLocks noChangeAspect="1"/>
          </p:cNvGraphicFramePr>
          <p:nvPr/>
        </p:nvGraphicFramePr>
        <p:xfrm>
          <a:off x="683568" y="4365104"/>
          <a:ext cx="3216473" cy="1674882"/>
        </p:xfrm>
        <a:graphic>
          <a:graphicData uri="http://schemas.openxmlformats.org/presentationml/2006/ole">
            <mc:AlternateContent xmlns:mc="http://schemas.openxmlformats.org/markup-compatibility/2006">
              <mc:Choice xmlns:v="urn:schemas-microsoft-com:vml" Requires="v">
                <p:oleObj spid="_x0000_s257094" name="Equation" r:id="rId8" imgW="1473120" imgH="736560" progId="Equation.3">
                  <p:embed/>
                </p:oleObj>
              </mc:Choice>
              <mc:Fallback>
                <p:oleObj name="Equation" r:id="rId8" imgW="1473120" imgH="73656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568" y="4365104"/>
                        <a:ext cx="3216473" cy="1674882"/>
                      </a:xfrm>
                      <a:prstGeom prst="rect">
                        <a:avLst/>
                      </a:prstGeom>
                      <a:solidFill>
                        <a:schemeClr val="accent1"/>
                      </a:solidFill>
                      <a:ln w="76200" cmpd="tri">
                        <a:solidFill>
                          <a:srgbClr val="CC0000"/>
                        </a:solidFill>
                        <a:miter lim="800000"/>
                        <a:headEnd/>
                        <a:tailEnd/>
                      </a:ln>
                    </p:spPr>
                  </p:pic>
                </p:oleObj>
              </mc:Fallback>
            </mc:AlternateContent>
          </a:graphicData>
        </a:graphic>
      </p:graphicFrame>
      <p:sp>
        <p:nvSpPr>
          <p:cNvPr id="9" name="TextBox 8"/>
          <p:cNvSpPr txBox="1"/>
          <p:nvPr/>
        </p:nvSpPr>
        <p:spPr>
          <a:xfrm>
            <a:off x="539552" y="1628800"/>
            <a:ext cx="4005648" cy="369332"/>
          </a:xfrm>
          <a:prstGeom prst="rect">
            <a:avLst/>
          </a:prstGeom>
          <a:noFill/>
        </p:spPr>
        <p:txBody>
          <a:bodyPr wrap="none" rtlCol="0">
            <a:spAutoFit/>
          </a:bodyPr>
          <a:lstStyle/>
          <a:p>
            <a:r>
              <a:rPr lang="en-US" altLang="zh-CN" dirty="0" smtClean="0"/>
              <a:t>True color image </a:t>
            </a:r>
            <a:r>
              <a:rPr lang="en-US" altLang="zh-CN" dirty="0" smtClean="0">
                <a:sym typeface="Wingdings" pitchFamily="2" charset="2"/>
              </a:rPr>
              <a:t> false color image</a:t>
            </a:r>
            <a:endParaRPr lang="zh-CN" altLang="en-US" dirty="0"/>
          </a:p>
        </p:txBody>
      </p:sp>
      <p:sp>
        <p:nvSpPr>
          <p:cNvPr id="10" name="TextBox 9"/>
          <p:cNvSpPr txBox="1"/>
          <p:nvPr/>
        </p:nvSpPr>
        <p:spPr>
          <a:xfrm>
            <a:off x="611560" y="3933056"/>
            <a:ext cx="4270721" cy="369332"/>
          </a:xfrm>
          <a:prstGeom prst="rect">
            <a:avLst/>
          </a:prstGeom>
          <a:noFill/>
        </p:spPr>
        <p:txBody>
          <a:bodyPr wrap="none" rtlCol="0">
            <a:spAutoFit/>
          </a:bodyPr>
          <a:lstStyle/>
          <a:p>
            <a:r>
              <a:rPr lang="en-US" altLang="zh-CN" dirty="0" smtClean="0"/>
              <a:t>Multispectral image </a:t>
            </a:r>
            <a:r>
              <a:rPr lang="en-US" altLang="zh-CN" dirty="0" smtClean="0">
                <a:sym typeface="Wingdings" pitchFamily="2" charset="2"/>
              </a:rPr>
              <a:t> false color image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958464"/>
                                        </p:tgtEl>
                                        <p:attrNameLst>
                                          <p:attrName>style.visibility</p:attrName>
                                        </p:attrNameLst>
                                      </p:cBhvr>
                                      <p:to>
                                        <p:strVal val="visible"/>
                                      </p:to>
                                    </p:set>
                                    <p:animEffect transition="in" filter="strips(downLeft)">
                                      <p:cBhvr>
                                        <p:cTn id="7" dur="500"/>
                                        <p:tgtEl>
                                          <p:spTgt spid="958464"/>
                                        </p:tgtEl>
                                      </p:cBhvr>
                                    </p:animEffect>
                                  </p:childTnLst>
                                  <p:subTnLst>
                                    <p:audio>
                                      <p:cMediaNode>
                                        <p:cTn display="0" masterRel="sameClick">
                                          <p:stCondLst>
                                            <p:cond evt="begin" delay="0">
                                              <p:tn val="5"/>
                                            </p:cond>
                                          </p:stCondLst>
                                          <p:endCondLst>
                                            <p:cond evt="onStopAudio" delay="0">
                                              <p:tgtEl>
                                                <p:sldTgt/>
                                              </p:tgtEl>
                                            </p:cond>
                                          </p:endCondLst>
                                        </p:cTn>
                                        <p:tgtEl>
                                          <p:sndTgt r:embed="rId3" name="projctor.wav"/>
                                        </p:tgtEl>
                                      </p:cMediaNode>
                                    </p:audio>
                                  </p:sub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123"/>
                                        </p:tgtEl>
                                        <p:attrNameLst>
                                          <p:attrName>style.visibility</p:attrName>
                                        </p:attrNameLst>
                                      </p:cBhvr>
                                      <p:to>
                                        <p:strVal val="visible"/>
                                      </p:to>
                                    </p:set>
                                    <p:animEffect transition="in" filter="dissolve">
                                      <p:cBhvr>
                                        <p:cTn id="15" dur="500"/>
                                        <p:tgtEl>
                                          <p:spTgt spid="5123"/>
                                        </p:tgtEl>
                                      </p:cBhvr>
                                    </p:animEffect>
                                  </p:childTnLst>
                                  <p:subTnLst>
                                    <p:audio>
                                      <p:cMediaNode>
                                        <p:cTn display="0" masterRel="sameClick">
                                          <p:stCondLst>
                                            <p:cond evt="begin" delay="0">
                                              <p:tn val="13"/>
                                            </p:cond>
                                          </p:stCondLst>
                                          <p:endCondLst>
                                            <p:cond evt="onStopAudio" delay="0">
                                              <p:tgtEl>
                                                <p:sldTgt/>
                                              </p:tgtEl>
                                            </p:cond>
                                          </p:endCondLst>
                                        </p:cTn>
                                        <p:tgtEl>
                                          <p:sndTgt r:embed="rId3" name="projctor.wav"/>
                                        </p:tgtEl>
                                      </p:cMediaNode>
                                    </p:audio>
                                  </p:subTnLst>
                                </p:cTn>
                              </p:par>
                            </p:childTnLst>
                          </p:cTn>
                        </p:par>
                        <p:par>
                          <p:cTn id="16" fill="hold">
                            <p:stCondLst>
                              <p:cond delay="1500"/>
                            </p:stCondLst>
                            <p:childTnLst>
                              <p:par>
                                <p:cTn id="17" presetID="4" presetClass="entr" presetSubtype="16" fill="hold" nodeType="afterEffect">
                                  <p:stCondLst>
                                    <p:cond delay="0"/>
                                  </p:stCondLst>
                                  <p:childTnLst>
                                    <p:set>
                                      <p:cBhvr>
                                        <p:cTn id="18" dur="1" fill="hold">
                                          <p:stCondLst>
                                            <p:cond delay="0"/>
                                          </p:stCondLst>
                                        </p:cTn>
                                        <p:tgtEl>
                                          <p:spTgt spid="5124"/>
                                        </p:tgtEl>
                                        <p:attrNameLst>
                                          <p:attrName>style.visibility</p:attrName>
                                        </p:attrNameLst>
                                      </p:cBhvr>
                                      <p:to>
                                        <p:strVal val="visible"/>
                                      </p:to>
                                    </p:set>
                                    <p:animEffect transition="in" filter="box(in)">
                                      <p:cBhvr>
                                        <p:cTn id="19" dur="500"/>
                                        <p:tgtEl>
                                          <p:spTgt spid="5124"/>
                                        </p:tgtEl>
                                      </p:cBhvr>
                                    </p:animEffect>
                                  </p:childTnLst>
                                  <p:subTnLst>
                                    <p:audio>
                                      <p:cMediaNode>
                                        <p:cTn display="0" masterRel="sameClick">
                                          <p:stCondLst>
                                            <p:cond evt="begin" delay="0">
                                              <p:tn val="17"/>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756" name="Picture 4"/>
          <p:cNvPicPr>
            <a:picLocks noChangeAspect="1" noChangeArrowheads="1"/>
          </p:cNvPicPr>
          <p:nvPr/>
        </p:nvPicPr>
        <p:blipFill>
          <a:blip r:embed="rId2" cstate="print"/>
          <a:srcRect/>
          <a:stretch>
            <a:fillRect/>
          </a:stretch>
        </p:blipFill>
        <p:spPr bwMode="auto">
          <a:xfrm>
            <a:off x="0" y="0"/>
            <a:ext cx="9198000" cy="685800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616" name="Picture 8"/>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733" name="Picture 5"/>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636" name="Picture 4"/>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540" name="Picture 4"/>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64" name="Picture 1028"/>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587" name="Picture 1027"/>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80" name="Picture 1028"/>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803" name="Picture 1027"/>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4294967295"/>
          </p:nvPr>
        </p:nvSpPr>
        <p:spPr>
          <a:xfrm>
            <a:off x="0" y="6488113"/>
            <a:ext cx="492125" cy="369887"/>
          </a:xfrm>
          <a:prstGeom prst="rect">
            <a:avLst/>
          </a:prstGeom>
        </p:spPr>
        <p:txBody>
          <a:bodyPr/>
          <a:lstStyle/>
          <a:p>
            <a:pPr>
              <a:defRPr/>
            </a:pPr>
            <a:fld id="{593D01AD-308A-449D-B4E2-339094D6D124}" type="slidenum">
              <a:rPr lang="en-US" altLang="zh-CN"/>
              <a:pPr>
                <a:defRPr/>
              </a:pPr>
              <a:t>7</a:t>
            </a:fld>
            <a:endParaRPr lang="en-US" altLang="zh-CN"/>
          </a:p>
        </p:txBody>
      </p:sp>
      <p:pic>
        <p:nvPicPr>
          <p:cNvPr id="27651" name="Picture 2"/>
          <p:cNvPicPr>
            <a:picLocks noChangeAspect="1" noChangeArrowheads="1"/>
          </p:cNvPicPr>
          <p:nvPr/>
        </p:nvPicPr>
        <p:blipFill>
          <a:blip r:embed="rId3" cstate="print"/>
          <a:srcRect/>
          <a:stretch>
            <a:fillRect/>
          </a:stretch>
        </p:blipFill>
        <p:spPr bwMode="auto">
          <a:xfrm>
            <a:off x="899592" y="980728"/>
            <a:ext cx="7599362" cy="5441950"/>
          </a:xfrm>
          <a:prstGeom prst="rect">
            <a:avLst/>
          </a:prstGeom>
          <a:noFill/>
          <a:ln w="9525">
            <a:noFill/>
            <a:miter lim="800000"/>
            <a:headEnd/>
            <a:tailEnd/>
          </a:ln>
        </p:spPr>
      </p:pic>
      <p:sp>
        <p:nvSpPr>
          <p:cNvPr id="27652" name="Text Box 3"/>
          <p:cNvSpPr txBox="1">
            <a:spLocks noChangeArrowheads="1"/>
          </p:cNvSpPr>
          <p:nvPr/>
        </p:nvSpPr>
        <p:spPr bwMode="auto">
          <a:xfrm>
            <a:off x="7131050" y="6491288"/>
            <a:ext cx="2012950" cy="366712"/>
          </a:xfrm>
          <a:prstGeom prst="rect">
            <a:avLst/>
          </a:prstGeom>
          <a:noFill/>
          <a:ln w="9525">
            <a:noFill/>
            <a:miter lim="800000"/>
            <a:headEnd/>
            <a:tailEnd/>
          </a:ln>
        </p:spPr>
        <p:txBody>
          <a:bodyPr wrap="none">
            <a:spAutoFit/>
          </a:bodyPr>
          <a:lstStyle/>
          <a:p>
            <a:r>
              <a:rPr lang="en-US" altLang="zh-CN" sz="1800" b="0">
                <a:ea typeface="宋体" pitchFamily="2" charset="-122"/>
              </a:rPr>
              <a:t>slide from T. Darrel</a:t>
            </a:r>
          </a:p>
        </p:txBody>
      </p:sp>
      <p:sp>
        <p:nvSpPr>
          <p:cNvPr id="5" name="Rectangle 2"/>
          <p:cNvSpPr txBox="1">
            <a:spLocks noChangeArrowheads="1"/>
          </p:cNvSpPr>
          <p:nvPr/>
        </p:nvSpPr>
        <p:spPr>
          <a:xfrm>
            <a:off x="683568" y="260648"/>
            <a:ext cx="7772400" cy="533400"/>
          </a:xfrm>
          <a:prstGeom prst="rect">
            <a:avLst/>
          </a:prstGeom>
          <a:noFill/>
          <a:ln/>
        </p:spPr>
        <p:txBody>
          <a:bodyPr lIns="90487" tIns="44450" rIns="90487" bIns="44450" anchor="b">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smtClean="0">
                <a:ln>
                  <a:noFill/>
                </a:ln>
                <a:solidFill>
                  <a:srgbClr val="00B0F0"/>
                </a:solidFill>
                <a:effectLst/>
                <a:uLnTx/>
                <a:uFillTx/>
                <a:latin typeface="+mj-lt"/>
                <a:ea typeface="+mj-ea"/>
                <a:cs typeface="+mj-cs"/>
              </a:rPr>
              <a:t>Color Image Processing</a:t>
            </a:r>
            <a:endParaRPr kumimoji="0" lang="en-US" altLang="zh-CN" sz="2800" b="1" i="0" u="none" strike="noStrike" kern="0" cap="none" spc="0" normalizeH="0" baseline="0" noProof="0" dirty="0" smtClean="0">
              <a:ln>
                <a:noFill/>
              </a:ln>
              <a:solidFill>
                <a:srgbClr val="00B0F0"/>
              </a:solidFill>
              <a:effectLst/>
              <a:uLnTx/>
              <a:uFillTx/>
              <a:latin typeface="+mj-lt"/>
              <a:ea typeface="+mj-ea"/>
              <a:cs typeface="+mj-cs"/>
            </a:endParaRPr>
          </a:p>
        </p:txBody>
      </p:sp>
    </p:spTree>
    <p:extLst>
      <p:ext uri="{BB962C8B-B14F-4D97-AF65-F5344CB8AC3E}">
        <p14:creationId xmlns:p14="http://schemas.microsoft.com/office/powerpoint/2010/main" val="1832772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66" name="Picture 1030"/>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2" name="Picture 2"/>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506" name="Picture 1026"/>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0" name="Picture 1026"/>
          <p:cNvPicPr>
            <a:picLocks noChangeAspect="1" noChangeArrowheads="1"/>
          </p:cNvPicPr>
          <p:nvPr/>
        </p:nvPicPr>
        <p:blipFill>
          <a:blip r:embed="rId2" cstate="print"/>
          <a:srcRect/>
          <a:stretch>
            <a:fillRect/>
          </a:stretch>
        </p:blipFill>
        <p:spPr bwMode="auto">
          <a:xfrm>
            <a:off x="-295275" y="-200025"/>
            <a:ext cx="9734550" cy="72580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7554" name="Picture 1026"/>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a:effectLst/>
        </p:spPr>
      </p:pic>
      <p:sp>
        <p:nvSpPr>
          <p:cNvPr id="407555" name="Text Box 1027"/>
          <p:cNvSpPr txBox="1">
            <a:spLocks noChangeArrowheads="1"/>
          </p:cNvSpPr>
          <p:nvPr/>
        </p:nvSpPr>
        <p:spPr bwMode="auto">
          <a:xfrm>
            <a:off x="5791200" y="419100"/>
            <a:ext cx="1946275" cy="617538"/>
          </a:xfrm>
          <a:prstGeom prst="rect">
            <a:avLst/>
          </a:prstGeom>
          <a:solidFill>
            <a:schemeClr val="tx2"/>
          </a:solidFill>
          <a:ln w="38100" cmpd="dbl">
            <a:solidFill>
              <a:srgbClr val="FFFFFF"/>
            </a:solidFill>
            <a:miter lim="800000"/>
            <a:headEnd type="none" w="sm" len="sm"/>
            <a:tailEnd type="none" w="sm" len="sm"/>
          </a:ln>
          <a:effectLst/>
        </p:spPr>
        <p:txBody>
          <a:bodyPr>
            <a:spAutoFit/>
          </a:bodyPr>
          <a:lstStyle/>
          <a:p>
            <a:pPr algn="ctr"/>
            <a:r>
              <a:rPr lang="zh-CN" altLang="en-US" sz="3200">
                <a:solidFill>
                  <a:srgbClr val="FFFFFF"/>
                </a:solidFill>
              </a:rPr>
              <a:t>原始图象</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86" name="Picture 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a:effectLst/>
        </p:spPr>
      </p:pic>
      <p:sp>
        <p:nvSpPr>
          <p:cNvPr id="400388" name="Text Box 4"/>
          <p:cNvSpPr txBox="1">
            <a:spLocks noChangeArrowheads="1"/>
          </p:cNvSpPr>
          <p:nvPr/>
        </p:nvSpPr>
        <p:spPr bwMode="auto">
          <a:xfrm>
            <a:off x="6477000" y="419100"/>
            <a:ext cx="1946275" cy="1104900"/>
          </a:xfrm>
          <a:prstGeom prst="rect">
            <a:avLst/>
          </a:prstGeom>
          <a:solidFill>
            <a:schemeClr val="tx2"/>
          </a:solidFill>
          <a:ln w="38100" cmpd="dbl">
            <a:solidFill>
              <a:srgbClr val="FFFFFF"/>
            </a:solidFill>
            <a:miter lim="800000"/>
            <a:headEnd type="none" w="sm" len="sm"/>
            <a:tailEnd type="none" w="sm" len="sm"/>
          </a:ln>
          <a:effectLst/>
        </p:spPr>
        <p:txBody>
          <a:bodyPr>
            <a:spAutoFit/>
          </a:bodyPr>
          <a:lstStyle/>
          <a:p>
            <a:pPr algn="ctr"/>
            <a:r>
              <a:rPr lang="zh-CN" altLang="en-US" sz="3200">
                <a:solidFill>
                  <a:srgbClr val="FFFFFF"/>
                </a:solidFill>
              </a:rPr>
              <a:t>招贴画化</a:t>
            </a:r>
          </a:p>
          <a:p>
            <a:pPr algn="ctr"/>
            <a:r>
              <a:rPr lang="zh-CN" altLang="en-US" sz="3200">
                <a:solidFill>
                  <a:srgbClr val="FFFFFF"/>
                </a:solidFill>
              </a:rPr>
              <a:t>16级亮度</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458" name="Picture 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a:effectLst/>
        </p:spPr>
      </p:pic>
      <p:sp>
        <p:nvSpPr>
          <p:cNvPr id="403460" name="Text Box 4"/>
          <p:cNvSpPr txBox="1">
            <a:spLocks noChangeArrowheads="1"/>
          </p:cNvSpPr>
          <p:nvPr/>
        </p:nvSpPr>
        <p:spPr bwMode="auto">
          <a:xfrm>
            <a:off x="6477000" y="419100"/>
            <a:ext cx="1946275" cy="1104900"/>
          </a:xfrm>
          <a:prstGeom prst="rect">
            <a:avLst/>
          </a:prstGeom>
          <a:solidFill>
            <a:schemeClr val="tx2"/>
          </a:solidFill>
          <a:ln w="38100" cmpd="dbl">
            <a:solidFill>
              <a:srgbClr val="FFFFFF"/>
            </a:solidFill>
            <a:miter lim="800000"/>
            <a:headEnd type="none" w="sm" len="sm"/>
            <a:tailEnd type="none" w="sm" len="sm"/>
          </a:ln>
          <a:effectLst/>
        </p:spPr>
        <p:txBody>
          <a:bodyPr>
            <a:spAutoFit/>
          </a:bodyPr>
          <a:lstStyle/>
          <a:p>
            <a:pPr algn="ctr"/>
            <a:r>
              <a:rPr lang="zh-CN" altLang="en-US" sz="3200">
                <a:solidFill>
                  <a:srgbClr val="FFFFFF"/>
                </a:solidFill>
              </a:rPr>
              <a:t>招贴画化</a:t>
            </a:r>
          </a:p>
          <a:p>
            <a:pPr algn="ctr"/>
            <a:r>
              <a:rPr lang="zh-CN" altLang="en-US" sz="3200">
                <a:solidFill>
                  <a:srgbClr val="FFFFFF"/>
                </a:solidFill>
              </a:rPr>
              <a:t>4级亮度</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1410" name="Picture 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a:effectLst/>
        </p:spPr>
      </p:pic>
      <p:sp>
        <p:nvSpPr>
          <p:cNvPr id="401412" name="Text Box 4"/>
          <p:cNvSpPr txBox="1">
            <a:spLocks noChangeArrowheads="1"/>
          </p:cNvSpPr>
          <p:nvPr/>
        </p:nvSpPr>
        <p:spPr bwMode="auto">
          <a:xfrm>
            <a:off x="6477000" y="419100"/>
            <a:ext cx="1946275" cy="1104900"/>
          </a:xfrm>
          <a:prstGeom prst="rect">
            <a:avLst/>
          </a:prstGeom>
          <a:solidFill>
            <a:schemeClr val="tx2"/>
          </a:solidFill>
          <a:ln w="38100" cmpd="dbl">
            <a:solidFill>
              <a:srgbClr val="FFFFFF"/>
            </a:solidFill>
            <a:miter lim="800000"/>
            <a:headEnd type="none" w="sm" len="sm"/>
            <a:tailEnd type="none" w="sm" len="sm"/>
          </a:ln>
          <a:effectLst/>
        </p:spPr>
        <p:txBody>
          <a:bodyPr>
            <a:spAutoFit/>
          </a:bodyPr>
          <a:lstStyle/>
          <a:p>
            <a:pPr algn="ctr"/>
            <a:r>
              <a:rPr lang="zh-CN" altLang="en-US" sz="3200">
                <a:solidFill>
                  <a:srgbClr val="FFFFFF"/>
                </a:solidFill>
              </a:rPr>
              <a:t>招贴画化</a:t>
            </a:r>
          </a:p>
          <a:p>
            <a:pPr algn="ctr"/>
            <a:r>
              <a:rPr lang="zh-CN" altLang="en-US" sz="3200">
                <a:solidFill>
                  <a:srgbClr val="FFFFFF"/>
                </a:solidFill>
              </a:rPr>
              <a:t>3级亮度</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434" name="Picture 2"/>
          <p:cNvPicPr>
            <a:picLocks noChangeAspect="1" noChangeArrowheads="1"/>
          </p:cNvPicPr>
          <p:nvPr/>
        </p:nvPicPr>
        <p:blipFill>
          <a:blip r:embed="rId2" cstate="print"/>
          <a:srcRect/>
          <a:stretch>
            <a:fillRect/>
          </a:stretch>
        </p:blipFill>
        <p:spPr bwMode="auto">
          <a:xfrm>
            <a:off x="-304800" y="-228600"/>
            <a:ext cx="9753600" cy="7315200"/>
          </a:xfrm>
          <a:prstGeom prst="rect">
            <a:avLst/>
          </a:prstGeom>
          <a:noFill/>
          <a:ln w="12700">
            <a:noFill/>
            <a:miter lim="800000"/>
            <a:headEnd type="none" w="sm" len="sm"/>
            <a:tailEnd type="none" w="sm" len="sm"/>
          </a:ln>
          <a:effectLst/>
        </p:spPr>
      </p:pic>
      <p:sp>
        <p:nvSpPr>
          <p:cNvPr id="402436" name="Text Box 4"/>
          <p:cNvSpPr txBox="1">
            <a:spLocks noChangeArrowheads="1"/>
          </p:cNvSpPr>
          <p:nvPr/>
        </p:nvSpPr>
        <p:spPr bwMode="auto">
          <a:xfrm>
            <a:off x="6477000" y="419100"/>
            <a:ext cx="1946275" cy="1104900"/>
          </a:xfrm>
          <a:prstGeom prst="rect">
            <a:avLst/>
          </a:prstGeom>
          <a:solidFill>
            <a:schemeClr val="tx2"/>
          </a:solidFill>
          <a:ln w="38100" cmpd="dbl">
            <a:solidFill>
              <a:srgbClr val="FFFFFF"/>
            </a:solidFill>
            <a:miter lim="800000"/>
            <a:headEnd type="none" w="sm" len="sm"/>
            <a:tailEnd type="none" w="sm" len="sm"/>
          </a:ln>
          <a:effectLst/>
        </p:spPr>
        <p:txBody>
          <a:bodyPr>
            <a:spAutoFit/>
          </a:bodyPr>
          <a:lstStyle/>
          <a:p>
            <a:pPr algn="ctr"/>
            <a:r>
              <a:rPr lang="zh-CN" altLang="en-US" sz="3200" dirty="0">
                <a:solidFill>
                  <a:srgbClr val="FFFFFF"/>
                </a:solidFill>
              </a:rPr>
              <a:t>招贴画化</a:t>
            </a:r>
          </a:p>
          <a:p>
            <a:pPr algn="ctr"/>
            <a:r>
              <a:rPr lang="zh-CN" altLang="en-US" sz="3200" dirty="0">
                <a:solidFill>
                  <a:srgbClr val="FFFFFF"/>
                </a:solidFill>
              </a:rPr>
              <a:t>2级亮度</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1108" name="Picture 4"/>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4294967295"/>
          </p:nvPr>
        </p:nvSpPr>
        <p:spPr>
          <a:xfrm>
            <a:off x="0" y="6488113"/>
            <a:ext cx="492125" cy="369887"/>
          </a:xfrm>
          <a:prstGeom prst="rect">
            <a:avLst/>
          </a:prstGeom>
        </p:spPr>
        <p:txBody>
          <a:bodyPr/>
          <a:lstStyle/>
          <a:p>
            <a:pPr>
              <a:defRPr/>
            </a:pPr>
            <a:fld id="{E5BAE4F1-9F2F-47EB-8F75-85141B77ECCD}" type="slidenum">
              <a:rPr lang="en-US" altLang="zh-CN"/>
              <a:pPr>
                <a:defRPr/>
              </a:pPr>
              <a:t>8</a:t>
            </a:fld>
            <a:endParaRPr lang="en-US" altLang="zh-CN"/>
          </a:p>
        </p:txBody>
      </p:sp>
      <p:sp>
        <p:nvSpPr>
          <p:cNvPr id="28675" name="Text Box 2"/>
          <p:cNvSpPr txBox="1">
            <a:spLocks noChangeArrowheads="1"/>
          </p:cNvSpPr>
          <p:nvPr/>
        </p:nvSpPr>
        <p:spPr bwMode="auto">
          <a:xfrm>
            <a:off x="7131050" y="6491288"/>
            <a:ext cx="2012950" cy="366712"/>
          </a:xfrm>
          <a:prstGeom prst="rect">
            <a:avLst/>
          </a:prstGeom>
          <a:noFill/>
          <a:ln w="9525">
            <a:noFill/>
            <a:miter lim="800000"/>
            <a:headEnd/>
            <a:tailEnd/>
          </a:ln>
        </p:spPr>
        <p:txBody>
          <a:bodyPr wrap="none">
            <a:spAutoFit/>
          </a:bodyPr>
          <a:lstStyle/>
          <a:p>
            <a:r>
              <a:rPr lang="en-US" altLang="zh-CN" sz="1800" b="0">
                <a:ea typeface="宋体" pitchFamily="2" charset="-122"/>
              </a:rPr>
              <a:t>slide from T. Darrel</a:t>
            </a:r>
          </a:p>
        </p:txBody>
      </p:sp>
      <p:pic>
        <p:nvPicPr>
          <p:cNvPr id="28676" name="Picture 3"/>
          <p:cNvPicPr>
            <a:picLocks noChangeAspect="1" noChangeArrowheads="1"/>
          </p:cNvPicPr>
          <p:nvPr/>
        </p:nvPicPr>
        <p:blipFill>
          <a:blip r:embed="rId3" cstate="print"/>
          <a:srcRect/>
          <a:stretch>
            <a:fillRect/>
          </a:stretch>
        </p:blipFill>
        <p:spPr bwMode="auto">
          <a:xfrm>
            <a:off x="971600" y="980728"/>
            <a:ext cx="7616825" cy="5554663"/>
          </a:xfrm>
          <a:prstGeom prst="rect">
            <a:avLst/>
          </a:prstGeom>
          <a:noFill/>
          <a:ln w="9525">
            <a:noFill/>
            <a:miter lim="800000"/>
            <a:headEnd/>
            <a:tailEnd/>
          </a:ln>
        </p:spPr>
      </p:pic>
      <p:sp>
        <p:nvSpPr>
          <p:cNvPr id="5" name="Rectangle 2"/>
          <p:cNvSpPr txBox="1">
            <a:spLocks noChangeArrowheads="1"/>
          </p:cNvSpPr>
          <p:nvPr/>
        </p:nvSpPr>
        <p:spPr>
          <a:xfrm>
            <a:off x="683568" y="260648"/>
            <a:ext cx="7772400" cy="533400"/>
          </a:xfrm>
          <a:prstGeom prst="rect">
            <a:avLst/>
          </a:prstGeom>
          <a:noFill/>
          <a:ln/>
        </p:spPr>
        <p:txBody>
          <a:bodyPr lIns="90487" tIns="44450" rIns="90487" bIns="44450" anchor="b">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smtClean="0">
                <a:ln>
                  <a:noFill/>
                </a:ln>
                <a:solidFill>
                  <a:srgbClr val="00B0F0"/>
                </a:solidFill>
                <a:effectLst/>
                <a:uLnTx/>
                <a:uFillTx/>
                <a:latin typeface="+mj-lt"/>
                <a:ea typeface="+mj-ea"/>
                <a:cs typeface="+mj-cs"/>
              </a:rPr>
              <a:t>Color Image Processing</a:t>
            </a:r>
            <a:endParaRPr kumimoji="0" lang="en-US" altLang="zh-CN" sz="2800" b="1" i="0" u="none" strike="noStrike" kern="0" cap="none" spc="0" normalizeH="0" baseline="0" noProof="0" dirty="0" smtClean="0">
              <a:ln>
                <a:noFill/>
              </a:ln>
              <a:solidFill>
                <a:srgbClr val="00B0F0"/>
              </a:solidFill>
              <a:effectLst/>
              <a:uLnTx/>
              <a:uFillTx/>
              <a:latin typeface="+mj-lt"/>
              <a:ea typeface="+mj-ea"/>
              <a:cs typeface="+mj-cs"/>
            </a:endParaRPr>
          </a:p>
        </p:txBody>
      </p:sp>
    </p:spTree>
    <p:extLst>
      <p:ext uri="{BB962C8B-B14F-4D97-AF65-F5344CB8AC3E}">
        <p14:creationId xmlns:p14="http://schemas.microsoft.com/office/powerpoint/2010/main" val="1457390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395" name="Picture 3"/>
          <p:cNvPicPr>
            <a:picLocks noChangeAspect="1" noChangeArrowheads="1"/>
          </p:cNvPicPr>
          <p:nvPr/>
        </p:nvPicPr>
        <p:blipFill>
          <a:blip r:embed="rId3" cstate="print"/>
          <a:srcRect/>
          <a:stretch>
            <a:fillRect/>
          </a:stretch>
        </p:blipFill>
        <p:spPr bwMode="auto">
          <a:xfrm>
            <a:off x="1866900" y="20574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5443" name="Picture 3"/>
          <p:cNvPicPr>
            <a:picLocks noChangeAspect="1" noChangeArrowheads="1"/>
          </p:cNvPicPr>
          <p:nvPr/>
        </p:nvPicPr>
        <p:blipFill>
          <a:blip r:embed="rId3" cstate="print"/>
          <a:srcRect/>
          <a:stretch>
            <a:fillRect/>
          </a:stretch>
        </p:blipFill>
        <p:spPr bwMode="auto">
          <a:xfrm>
            <a:off x="1866900" y="19812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srcRect/>
          <a:stretch>
            <a:fillRect/>
          </a:stretch>
        </p:blipFill>
        <p:spPr bwMode="auto">
          <a:xfrm>
            <a:off x="1866900" y="20574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539"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587" name="Picture 3"/>
          <p:cNvPicPr>
            <a:picLocks noChangeAspect="1" noChangeArrowheads="1"/>
          </p:cNvPicPr>
          <p:nvPr/>
        </p:nvPicPr>
        <p:blipFill>
          <a:blip r:embed="rId3" cstate="print"/>
          <a:srcRect/>
          <a:stretch>
            <a:fillRect/>
          </a:stretch>
        </p:blipFill>
        <p:spPr bwMode="auto">
          <a:xfrm>
            <a:off x="1866900" y="20574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635" name="Picture 3"/>
          <p:cNvPicPr>
            <a:picLocks noChangeAspect="1" noChangeArrowheads="1"/>
          </p:cNvPicPr>
          <p:nvPr/>
        </p:nvPicPr>
        <p:blipFill>
          <a:blip r:embed="rId3" cstate="print"/>
          <a:srcRect/>
          <a:stretch>
            <a:fillRect/>
          </a:stretch>
        </p:blipFill>
        <p:spPr bwMode="auto">
          <a:xfrm>
            <a:off x="1866900" y="21336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5683" name="Picture 3"/>
          <p:cNvPicPr>
            <a:picLocks noChangeAspect="1" noChangeArrowheads="1"/>
          </p:cNvPicPr>
          <p:nvPr/>
        </p:nvPicPr>
        <p:blipFill>
          <a:blip r:embed="rId3" cstate="print"/>
          <a:srcRect/>
          <a:stretch>
            <a:fillRect/>
          </a:stretch>
        </p:blipFill>
        <p:spPr bwMode="auto">
          <a:xfrm>
            <a:off x="1866900" y="21336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7251"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5"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204" name="Picture 4"/>
          <p:cNvPicPr>
            <a:picLocks noChangeAspect="1" noChangeArrowheads="1"/>
          </p:cNvPicPr>
          <p:nvPr/>
        </p:nvPicPr>
        <p:blipFill>
          <a:blip r:embed="rId3" cstate="print"/>
          <a:srcRect/>
          <a:stretch>
            <a:fillRect/>
          </a:stretch>
        </p:blipFill>
        <p:spPr bwMode="auto">
          <a:xfrm>
            <a:off x="1866900" y="20574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Color</a:t>
            </a:r>
            <a:endParaRPr lang="zh-CN" altLang="en-US" dirty="0"/>
          </a:p>
        </p:txBody>
      </p:sp>
      <p:pic>
        <p:nvPicPr>
          <p:cNvPr id="3" name="图片 2" descr="colorstd.png"/>
          <p:cNvPicPr>
            <a:picLocks noChangeAspect="1"/>
          </p:cNvPicPr>
          <p:nvPr/>
        </p:nvPicPr>
        <p:blipFill>
          <a:blip r:embed="rId2" cstate="print"/>
          <a:stretch>
            <a:fillRect/>
          </a:stretch>
        </p:blipFill>
        <p:spPr>
          <a:xfrm>
            <a:off x="1475656" y="1052736"/>
            <a:ext cx="5928392" cy="5438700"/>
          </a:xfrm>
          <a:prstGeom prst="rect">
            <a:avLst/>
          </a:prstGeom>
        </p:spPr>
      </p:pic>
    </p:spTree>
    <p:extLst>
      <p:ext uri="{BB962C8B-B14F-4D97-AF65-F5344CB8AC3E}">
        <p14:creationId xmlns:p14="http://schemas.microsoft.com/office/powerpoint/2010/main" val="39495613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299" name="Picture 3"/>
          <p:cNvPicPr>
            <a:picLocks noChangeAspect="1" noChangeArrowheads="1"/>
          </p:cNvPicPr>
          <p:nvPr/>
        </p:nvPicPr>
        <p:blipFill>
          <a:blip r:embed="rId3" cstate="print"/>
          <a:srcRect/>
          <a:stretch>
            <a:fillRect/>
          </a:stretch>
        </p:blipFill>
        <p:spPr bwMode="auto">
          <a:xfrm>
            <a:off x="1866900" y="20574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1347"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33" name="Picture 5"/>
          <p:cNvPicPr>
            <a:picLocks noChangeAspect="1" noChangeArrowheads="1"/>
          </p:cNvPicPr>
          <p:nvPr/>
        </p:nvPicPr>
        <p:blipFill>
          <a:blip r:embed="rId3" cstate="print"/>
          <a:srcRect/>
          <a:stretch>
            <a:fillRect/>
          </a:stretch>
        </p:blipFill>
        <p:spPr bwMode="auto">
          <a:xfrm>
            <a:off x="1866900" y="19812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79" name="Picture 3"/>
          <p:cNvPicPr>
            <a:picLocks noChangeAspect="1" noChangeArrowheads="1"/>
          </p:cNvPicPr>
          <p:nvPr/>
        </p:nvPicPr>
        <p:blipFill>
          <a:blip r:embed="rId3" cstate="print"/>
          <a:srcRect/>
          <a:stretch>
            <a:fillRect/>
          </a:stretch>
        </p:blipFill>
        <p:spPr bwMode="auto">
          <a:xfrm>
            <a:off x="1866900" y="19812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1827" name="Picture 3"/>
          <p:cNvPicPr>
            <a:picLocks noChangeAspect="1" noChangeArrowheads="1"/>
          </p:cNvPicPr>
          <p:nvPr/>
        </p:nvPicPr>
        <p:blipFill>
          <a:blip r:embed="rId3" cstate="print"/>
          <a:srcRect/>
          <a:stretch>
            <a:fillRect/>
          </a:stretch>
        </p:blipFill>
        <p:spPr bwMode="auto">
          <a:xfrm>
            <a:off x="1866900" y="19812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875"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0467" name="Picture 3"/>
          <p:cNvPicPr>
            <a:picLocks noChangeAspect="1" noChangeArrowheads="1"/>
          </p:cNvPicPr>
          <p:nvPr/>
        </p:nvPicPr>
        <p:blipFill>
          <a:blip r:embed="rId3" cstate="print"/>
          <a:srcRect/>
          <a:stretch>
            <a:fillRect/>
          </a:stretch>
        </p:blipFill>
        <p:spPr bwMode="auto">
          <a:xfrm>
            <a:off x="1866900" y="19812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2515" name="Picture 3"/>
          <p:cNvPicPr>
            <a:picLocks noChangeAspect="1" noChangeArrowheads="1"/>
          </p:cNvPicPr>
          <p:nvPr/>
        </p:nvPicPr>
        <p:blipFill>
          <a:blip r:embed="rId3" cstate="print"/>
          <a:srcRect/>
          <a:stretch>
            <a:fillRect/>
          </a:stretch>
        </p:blipFill>
        <p:spPr bwMode="auto">
          <a:xfrm>
            <a:off x="1866900" y="19050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4563" name="Picture 3"/>
          <p:cNvPicPr>
            <a:picLocks noChangeAspect="1" noChangeArrowheads="1"/>
          </p:cNvPicPr>
          <p:nvPr/>
        </p:nvPicPr>
        <p:blipFill>
          <a:blip r:embed="rId3" cstate="print"/>
          <a:srcRect/>
          <a:stretch>
            <a:fillRect/>
          </a:stretch>
        </p:blipFill>
        <p:spPr bwMode="auto">
          <a:xfrm>
            <a:off x="1866900" y="21336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6611" name="Picture 3"/>
          <p:cNvPicPr>
            <a:picLocks noChangeAspect="1" noChangeArrowheads="1"/>
          </p:cNvPicPr>
          <p:nvPr/>
        </p:nvPicPr>
        <p:blipFill>
          <a:blip r:embed="rId3" cstate="print"/>
          <a:srcRect/>
          <a:stretch>
            <a:fillRect/>
          </a:stretch>
        </p:blipFill>
        <p:spPr bwMode="auto">
          <a:xfrm>
            <a:off x="1866900" y="2057400"/>
            <a:ext cx="5410200" cy="4438650"/>
          </a:xfrm>
          <a:prstGeom prst="rect">
            <a:avLst/>
          </a:prstGeom>
          <a:noFill/>
          <a:ln w="12700">
            <a:noFill/>
            <a:miter lim="800000"/>
            <a:headEnd type="none" w="sm" len="sm"/>
            <a:tailEnd type="none" w="sm" len="lg"/>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itchFamily="34" charset="0"/>
            <a:ea typeface="黑体" pitchFamily="2" charset="-122"/>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pitchFamily="34" charset="0"/>
            <a:ea typeface="黑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5475</TotalTime>
  <Words>4136</Words>
  <Application>Microsoft Office PowerPoint</Application>
  <PresentationFormat>全屏显示(4:3)</PresentationFormat>
  <Paragraphs>785</Paragraphs>
  <Slides>147</Slides>
  <Notes>114</Notes>
  <HiddenSlides>8</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147</vt:i4>
      </vt:variant>
    </vt:vector>
  </HeadingPairs>
  <TitlesOfParts>
    <vt:vector size="166" baseType="lpstr">
      <vt:lpstr>EngraversGothic BT Regular</vt:lpstr>
      <vt:lpstr>黑体</vt:lpstr>
      <vt:lpstr>华文彩云</vt:lpstr>
      <vt:lpstr>华文新魏</vt:lpstr>
      <vt:lpstr>隶书</vt:lpstr>
      <vt:lpstr>宋体</vt:lpstr>
      <vt:lpstr>Arial</vt:lpstr>
      <vt:lpstr>Calibri</vt:lpstr>
      <vt:lpstr>Helvetica</vt:lpstr>
      <vt:lpstr>Symbol</vt:lpstr>
      <vt:lpstr>Times</vt:lpstr>
      <vt:lpstr>Times New Roman</vt:lpstr>
      <vt:lpstr>Wingdings</vt:lpstr>
      <vt:lpstr>1_自定义设计方案</vt:lpstr>
      <vt:lpstr>Equation</vt:lpstr>
      <vt:lpstr>Image</vt:lpstr>
      <vt:lpstr>CorelPHOTO-PAINT! Picture</vt:lpstr>
      <vt:lpstr>Adobe Photoshop Image</vt:lpstr>
      <vt:lpstr>Microsoft Equation 3.0</vt:lpstr>
      <vt:lpstr>Color</vt:lpstr>
      <vt:lpstr>Outline</vt:lpstr>
      <vt:lpstr>Causes of color</vt:lpstr>
      <vt:lpstr>Electromagnetic spectrum</vt:lpstr>
      <vt:lpstr>PowerPoint 演示文稿</vt:lpstr>
      <vt:lpstr>PowerPoint 演示文稿</vt:lpstr>
      <vt:lpstr>PowerPoint 演示文稿</vt:lpstr>
      <vt:lpstr>PowerPoint 演示文稿</vt:lpstr>
      <vt:lpstr>Color</vt:lpstr>
      <vt:lpstr>PowerPoint 演示文稿</vt:lpstr>
      <vt:lpstr>PowerPoint 演示文稿</vt:lpstr>
      <vt:lpstr>PowerPoint 演示文稿</vt:lpstr>
      <vt:lpstr>Why specify color numerically?</vt:lpstr>
      <vt:lpstr>PowerPoint 演示文稿</vt:lpstr>
      <vt:lpstr>PowerPoint 演示文稿</vt:lpstr>
      <vt:lpstr>PowerPoint 演示文稿</vt:lpstr>
      <vt:lpstr>The Eye</vt:lpstr>
      <vt:lpstr>Density of rods and cones</vt:lpstr>
      <vt:lpstr>Rod / Cone sensitivity</vt:lpstr>
      <vt:lpstr>PowerPoint 演示文稿</vt:lpstr>
      <vt:lpstr>Color interpolation in human visual system</vt:lpstr>
      <vt:lpstr>Color perception</vt:lpstr>
      <vt:lpstr>Spectra of some real-world surfaces</vt:lpstr>
      <vt:lpstr>Metamers</vt:lpstr>
      <vt:lpstr>Standardizing color experience</vt:lpstr>
      <vt:lpstr>Color matching experiment 1</vt:lpstr>
      <vt:lpstr>Color matching experiment 1</vt:lpstr>
      <vt:lpstr>Color matching experiment 1</vt:lpstr>
      <vt:lpstr>Color matching experiment 1</vt:lpstr>
      <vt:lpstr>Color matching experiment 2</vt:lpstr>
      <vt:lpstr>Color matching experiment 2</vt:lpstr>
      <vt:lpstr>Color matching experiment 2</vt:lpstr>
      <vt:lpstr>Color matching experiment 2</vt:lpstr>
      <vt:lpstr>Trichromacy</vt:lpstr>
      <vt:lpstr>Grassmann’s Laws</vt:lpstr>
      <vt:lpstr>Linear color spaces</vt:lpstr>
      <vt:lpstr>Task: compute the color match for any color signal for any set of primary colors</vt:lpstr>
      <vt:lpstr>How to compute the color match for any color signal for any set of primary colors</vt:lpstr>
      <vt:lpstr>Using color matching functions to predict the matches for a new spectral signal</vt:lpstr>
      <vt:lpstr>Using color matching functions to predict the primary match to a new spectral signal</vt:lpstr>
      <vt:lpstr>Linear color spaces: RGB</vt:lpstr>
      <vt:lpstr>Linear color spaces: CIE XYZ</vt:lpstr>
      <vt:lpstr>Nonlinear color spaces: HSV</vt:lpstr>
      <vt:lpstr>Color Image Processing</vt:lpstr>
      <vt:lpstr>Color Image Processing</vt:lpstr>
      <vt:lpstr>HSV hexcone</vt:lpstr>
      <vt:lpstr>Color Image Processing</vt:lpstr>
      <vt:lpstr>Color Image Processing</vt:lpstr>
      <vt:lpstr>Color Image Processing</vt:lpstr>
      <vt:lpstr>PowerPoint 演示文稿</vt:lpstr>
      <vt:lpstr>Geometry of color (CIE)</vt:lpstr>
      <vt:lpstr>PowerPoint 演示文稿</vt:lpstr>
      <vt:lpstr>Color Image Enhancement</vt:lpstr>
      <vt:lpstr>Color Image Enhancement</vt:lpstr>
      <vt:lpstr>Color Image processing</vt:lpstr>
      <vt:lpstr>Pseudo color</vt:lpstr>
      <vt:lpstr>PowerPoint 演示文稿</vt:lpstr>
      <vt:lpstr>PowerPoint 演示文稿</vt:lpstr>
      <vt:lpstr>False color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Color Image Analysis</vt:lpstr>
      <vt:lpstr>Color Image Analysis</vt:lpstr>
      <vt:lpstr>Color Image Segmentation</vt:lpstr>
      <vt:lpstr>PowerPoint 演示文稿</vt:lpstr>
      <vt:lpstr>Color Image Segmentation</vt:lpstr>
      <vt:lpstr>PowerPoint 演示文稿</vt:lpstr>
      <vt:lpstr>Color perception</vt:lpstr>
      <vt:lpstr>Lightness constancy</vt:lpstr>
      <vt:lpstr>Lightness constancy</vt:lpstr>
      <vt:lpstr>Lightness constancy</vt:lpstr>
      <vt:lpstr>Simultaneous contrast/Mach bands</vt:lpstr>
      <vt:lpstr>Chromatic adaptation</vt:lpstr>
      <vt:lpstr>Chromatic adaptation</vt:lpstr>
      <vt:lpstr>Useful reference</vt:lpstr>
      <vt:lpstr>White balance</vt:lpstr>
      <vt:lpstr>White balance</vt:lpstr>
      <vt:lpstr>White balance can be tricky…</vt:lpstr>
      <vt:lpstr>White balance</vt:lpstr>
      <vt:lpstr>White balance by recognition</vt:lpstr>
      <vt:lpstr>Uses of color in computer vision</vt:lpstr>
      <vt:lpstr>Uses of color in computer vision</vt:lpstr>
      <vt:lpstr>Uses of color in computer vision</vt:lpstr>
      <vt:lpstr>Uses of color in computer vision</vt:lpstr>
      <vt:lpstr>Uses of color in computer vision</vt:lpstr>
      <vt:lpstr>Uses of color in computer vision</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彩色图像处理</dc:title>
  <dc:creator>sy</dc:creator>
  <cp:lastModifiedBy>User</cp:lastModifiedBy>
  <cp:revision>82</cp:revision>
  <dcterms:created xsi:type="dcterms:W3CDTF">2011-11-10T02:34:22Z</dcterms:created>
  <dcterms:modified xsi:type="dcterms:W3CDTF">2019-09-23T07:41:41Z</dcterms:modified>
</cp:coreProperties>
</file>